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2001" r:id="rId3"/>
    <p:sldId id="1888" r:id="rId4"/>
    <p:sldId id="2003" r:id="rId5"/>
    <p:sldId id="2004" r:id="rId6"/>
    <p:sldId id="2005" r:id="rId7"/>
    <p:sldId id="2006" r:id="rId8"/>
    <p:sldId id="2007" r:id="rId9"/>
    <p:sldId id="2008" r:id="rId10"/>
    <p:sldId id="2009" r:id="rId11"/>
    <p:sldId id="1898" r:id="rId12"/>
    <p:sldId id="1226" r:id="rId13"/>
    <p:sldId id="1227" r:id="rId14"/>
    <p:sldId id="1912" r:id="rId15"/>
    <p:sldId id="1944" r:id="rId16"/>
    <p:sldId id="1887" r:id="rId17"/>
    <p:sldId id="1221" r:id="rId18"/>
    <p:sldId id="1946" r:id="rId19"/>
    <p:sldId id="1240" r:id="rId20"/>
    <p:sldId id="1086" r:id="rId21"/>
    <p:sldId id="1089" r:id="rId22"/>
    <p:sldId id="2018" r:id="rId23"/>
    <p:sldId id="1091" r:id="rId24"/>
    <p:sldId id="1134" r:id="rId25"/>
    <p:sldId id="1136" r:id="rId26"/>
    <p:sldId id="1135" r:id="rId27"/>
    <p:sldId id="1137" r:id="rId28"/>
    <p:sldId id="1138" r:id="rId29"/>
    <p:sldId id="1139" r:id="rId30"/>
    <p:sldId id="1127" r:id="rId31"/>
    <p:sldId id="1102" r:id="rId32"/>
    <p:sldId id="1186" r:id="rId33"/>
    <p:sldId id="1194" r:id="rId34"/>
    <p:sldId id="2021" r:id="rId35"/>
    <p:sldId id="1901" r:id="rId36"/>
    <p:sldId id="1904" r:id="rId37"/>
    <p:sldId id="1994" r:id="rId38"/>
    <p:sldId id="2031" r:id="rId39"/>
    <p:sldId id="2032" r:id="rId40"/>
    <p:sldId id="2034" r:id="rId41"/>
    <p:sldId id="2036" r:id="rId42"/>
    <p:sldId id="2033" r:id="rId43"/>
    <p:sldId id="1147" r:id="rId44"/>
    <p:sldId id="2040" r:id="rId45"/>
    <p:sldId id="2041" r:id="rId46"/>
    <p:sldId id="2042" r:id="rId47"/>
    <p:sldId id="2010" r:id="rId48"/>
    <p:sldId id="1252" r:id="rId49"/>
    <p:sldId id="1930" r:id="rId50"/>
    <p:sldId id="1919" r:id="rId51"/>
    <p:sldId id="2043" r:id="rId52"/>
    <p:sldId id="2044" r:id="rId53"/>
    <p:sldId id="2045" r:id="rId54"/>
    <p:sldId id="1934" r:id="rId55"/>
    <p:sldId id="2046" r:id="rId56"/>
    <p:sldId id="1263" r:id="rId57"/>
    <p:sldId id="1264" r:id="rId58"/>
    <p:sldId id="1063" r:id="rId59"/>
    <p:sldId id="1277" r:id="rId60"/>
    <p:sldId id="2047" r:id="rId61"/>
    <p:sldId id="1970" r:id="rId62"/>
    <p:sldId id="1326" r:id="rId63"/>
    <p:sldId id="1943" r:id="rId64"/>
    <p:sldId id="1311" r:id="rId65"/>
    <p:sldId id="1248" r:id="rId66"/>
    <p:sldId id="1935" r:id="rId67"/>
    <p:sldId id="2014" r:id="rId68"/>
    <p:sldId id="1936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73"/>
    <p:restoredTop sz="83732"/>
  </p:normalViewPr>
  <p:slideViewPr>
    <p:cSldViewPr snapToGrid="0">
      <p:cViewPr varScale="1">
        <p:scale>
          <a:sx n="110" d="100"/>
          <a:sy n="110" d="100"/>
        </p:scale>
        <p:origin x="9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3F7AF-1AC2-C94F-9919-2012B922F55E}" type="datetimeFigureOut">
              <a:rPr lang="en-US" smtClean="0"/>
              <a:t>11/5/24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1CD14-6B03-674A-94BB-8904F195F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75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44147-C405-0471-D3DC-4B7184681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E7A5FB-DCA1-A95D-9104-80C8CC6543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B456C4-2C73-BB78-B60E-529FA63F5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E6365-292B-3D23-0A75-C193A82DCD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297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A measure of the variability in the mean from sample to sample is given by</a:t>
            </a:r>
            <a:endParaRPr lang="en-US" altLang="en-US" sz="1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9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A measure of the variability in the mean from sample to sample is given by</a:t>
            </a:r>
            <a:endParaRPr lang="en-US" altLang="en-US" sz="1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52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A measure of the variability in the mean from sample to sample is given by</a:t>
            </a:r>
            <a:endParaRPr lang="en-US" altLang="en-US" sz="1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52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A measure of the variability in the mean from sample to sample is given by</a:t>
            </a:r>
            <a:endParaRPr lang="en-US" altLang="en-US" sz="1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786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52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on the board: </a:t>
            </a:r>
          </a:p>
          <a:p>
            <a:r>
              <a:rPr lang="en-US" dirty="0"/>
              <a:t>Population X:  {18, 20, 22, 24}</a:t>
            </a:r>
          </a:p>
          <a:p>
            <a:endParaRPr lang="en-US" dirty="0"/>
          </a:p>
          <a:p>
            <a:r>
              <a:rPr lang="en-US" dirty="0"/>
              <a:t>Mu = 21</a:t>
            </a:r>
          </a:p>
          <a:p>
            <a:r>
              <a:rPr lang="en-US" dirty="0"/>
              <a:t>Sigma = 2.24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125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52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52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A measure of the variability in the mean from sample to sample is given by</a:t>
            </a:r>
            <a:endParaRPr lang="en-US" altLang="en-US" sz="1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691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52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4570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02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02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027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527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52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527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52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527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527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half is above the mean, and half is below the mean</a:t>
            </a:r>
          </a:p>
          <a:p>
            <a:endParaRPr lang="en-US" dirty="0"/>
          </a:p>
          <a:p>
            <a:r>
              <a:rPr lang="en-US" dirty="0"/>
              <a:t>Draw on the board:  P(X&lt;a), and P(X&gt;b)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02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7A549-EA3C-EAEB-3AC9-58E476752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B8A09E-E598-5BF5-EAF1-EFA0CC2B3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2955C0-5C01-C091-4A63-798064D40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1B716-E53A-85AC-7381-508EF49ACF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997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027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Translate from X to the standardized normal (the “Z” distribution) by </a:t>
            </a:r>
            <a:r>
              <a:rPr lang="en-US" altLang="en-US" dirty="0">
                <a:solidFill>
                  <a:schemeClr val="folHlink"/>
                </a:solidFill>
              </a:rPr>
              <a:t>subtracting the mean</a:t>
            </a:r>
            <a:r>
              <a:rPr lang="en-US" altLang="en-US" dirty="0"/>
              <a:t> of X and </a:t>
            </a:r>
            <a:r>
              <a:rPr lang="en-US" altLang="en-US" dirty="0">
                <a:solidFill>
                  <a:schemeClr val="folHlink"/>
                </a:solidFill>
              </a:rPr>
              <a:t>dividing by its standard deviation</a:t>
            </a:r>
            <a:r>
              <a:rPr lang="en-US" altLang="en-US" dirty="0"/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527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Translate from X to the standardized normal (the “Z” distribution) by </a:t>
            </a:r>
            <a:r>
              <a:rPr lang="en-US" altLang="en-US" dirty="0">
                <a:solidFill>
                  <a:schemeClr val="folHlink"/>
                </a:solidFill>
              </a:rPr>
              <a:t>subtracting the mean</a:t>
            </a:r>
            <a:r>
              <a:rPr lang="en-US" altLang="en-US" dirty="0"/>
              <a:t> of X and </a:t>
            </a:r>
            <a:r>
              <a:rPr lang="en-US" altLang="en-US" dirty="0">
                <a:solidFill>
                  <a:schemeClr val="folHlink"/>
                </a:solidFill>
              </a:rPr>
              <a:t>dividing by its standard deviation</a:t>
            </a:r>
            <a:r>
              <a:rPr lang="en-US" altLang="en-US" dirty="0"/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527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30 minutes to get here: Finish at 55 minutes in total; 11:55am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71523-6EE2-4A58-9A71-7C125106E76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416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3289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Translate from X to the standardized normal (the “Z” distribution) by </a:t>
            </a:r>
            <a:r>
              <a:rPr lang="en-US" altLang="en-US" dirty="0">
                <a:solidFill>
                  <a:schemeClr val="folHlink"/>
                </a:solidFill>
              </a:rPr>
              <a:t>subtracting the mean</a:t>
            </a:r>
            <a:r>
              <a:rPr lang="en-US" altLang="en-US" dirty="0"/>
              <a:t> of X and </a:t>
            </a:r>
            <a:r>
              <a:rPr lang="en-US" altLang="en-US" dirty="0">
                <a:solidFill>
                  <a:schemeClr val="folHlink"/>
                </a:solidFill>
              </a:rPr>
              <a:t>dividing by its standard deviation</a:t>
            </a:r>
            <a:r>
              <a:rPr lang="en-US" altLang="en-US" dirty="0"/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407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BFA39-1D62-33BA-E2A2-85322E9B3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2241FA-8DD3-9102-A0C5-0ADC3BDD19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757ACE-990C-68D1-8886-AB34F07B6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Translate from X to the standardized normal (the “Z” distribution) by </a:t>
            </a:r>
            <a:r>
              <a:rPr lang="en-US" altLang="en-US" dirty="0">
                <a:solidFill>
                  <a:schemeClr val="folHlink"/>
                </a:solidFill>
              </a:rPr>
              <a:t>subtracting the mean</a:t>
            </a:r>
            <a:r>
              <a:rPr lang="en-US" altLang="en-US" dirty="0"/>
              <a:t> of X and </a:t>
            </a:r>
            <a:r>
              <a:rPr lang="en-US" altLang="en-US" dirty="0">
                <a:solidFill>
                  <a:schemeClr val="folHlink"/>
                </a:solidFill>
              </a:rPr>
              <a:t>dividing by its standard deviation</a:t>
            </a:r>
            <a:r>
              <a:rPr lang="en-US" altLang="en-US" dirty="0"/>
              <a:t>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32330-CED1-EC9A-C0D0-CA915A5C6F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0015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Do you think that the customer is accurate with her claim?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527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Translate from X to the standardized normal (the “Z” distribution) by </a:t>
            </a:r>
            <a:r>
              <a:rPr lang="en-US" altLang="en-US" dirty="0">
                <a:solidFill>
                  <a:schemeClr val="folHlink"/>
                </a:solidFill>
              </a:rPr>
              <a:t>subtracting the mean</a:t>
            </a:r>
            <a:r>
              <a:rPr lang="en-US" altLang="en-US" dirty="0"/>
              <a:t> of X and </a:t>
            </a:r>
            <a:r>
              <a:rPr lang="en-US" altLang="en-US" dirty="0">
                <a:solidFill>
                  <a:schemeClr val="folHlink"/>
                </a:solidFill>
              </a:rPr>
              <a:t>dividing by its standard deviation</a:t>
            </a:r>
            <a:r>
              <a:rPr lang="en-US" altLang="en-US" dirty="0"/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527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Translate from X to the standardized normal (the “Z” distribution) by </a:t>
            </a:r>
            <a:r>
              <a:rPr lang="en-US" altLang="en-US" dirty="0">
                <a:solidFill>
                  <a:schemeClr val="folHlink"/>
                </a:solidFill>
              </a:rPr>
              <a:t>subtracting the mean</a:t>
            </a:r>
            <a:r>
              <a:rPr lang="en-US" altLang="en-US" dirty="0"/>
              <a:t> of X and </a:t>
            </a:r>
            <a:r>
              <a:rPr lang="en-US" altLang="en-US" dirty="0">
                <a:solidFill>
                  <a:schemeClr val="folHlink"/>
                </a:solidFill>
              </a:rPr>
              <a:t>dividing by its standard deviation</a:t>
            </a:r>
            <a:r>
              <a:rPr lang="en-US" altLang="en-US" dirty="0"/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183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DA24D-AAF3-C4F9-DDAC-0A42970E2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E43AE-584F-9257-B594-0100E7E130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BBE087-FF48-B9A3-59D0-9D3C00E6D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7AED0-1776-DB5D-9705-755316D05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2607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3CCEE-709E-9379-CD20-B434D832D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67C813-724F-A046-5312-22006AB829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728FB8-BA5D-4888-D368-171416D2D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Translate from X to the standardized normal (the “Z” distribution) by </a:t>
            </a:r>
            <a:r>
              <a:rPr lang="en-US" altLang="en-US" dirty="0">
                <a:solidFill>
                  <a:schemeClr val="folHlink"/>
                </a:solidFill>
              </a:rPr>
              <a:t>subtracting the mean</a:t>
            </a:r>
            <a:r>
              <a:rPr lang="en-US" altLang="en-US" dirty="0"/>
              <a:t> of X and </a:t>
            </a:r>
            <a:r>
              <a:rPr lang="en-US" altLang="en-US" dirty="0">
                <a:solidFill>
                  <a:schemeClr val="folHlink"/>
                </a:solidFill>
              </a:rPr>
              <a:t>dividing by its standard deviation</a:t>
            </a:r>
            <a:r>
              <a:rPr lang="en-US" altLang="en-US" dirty="0"/>
              <a:t>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DCF68-ABD6-96E1-F405-45C991CCA8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9497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Translate from X to the standardized normal (the “Z” distribution) by </a:t>
            </a:r>
            <a:r>
              <a:rPr lang="en-US" altLang="en-US" dirty="0">
                <a:solidFill>
                  <a:schemeClr val="folHlink"/>
                </a:solidFill>
              </a:rPr>
              <a:t>subtracting the mean</a:t>
            </a:r>
            <a:r>
              <a:rPr lang="en-US" altLang="en-US" dirty="0"/>
              <a:t> of X and </a:t>
            </a:r>
            <a:r>
              <a:rPr lang="en-US" altLang="en-US" dirty="0">
                <a:solidFill>
                  <a:schemeClr val="folHlink"/>
                </a:solidFill>
              </a:rPr>
              <a:t>dividing by its standard deviation</a:t>
            </a:r>
            <a:r>
              <a:rPr lang="en-US" alt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sz="1800" b="0" i="0" u="none" strike="noStrike" baseline="0" dirty="0">
                <a:latin typeface="Dcr10"/>
              </a:rPr>
              <a:t>Thus, while it is undesirable for a customer to have to wait, this waiting time is not considered</a:t>
            </a:r>
          </a:p>
          <a:p>
            <a:pPr algn="l"/>
            <a:r>
              <a:rPr lang="en-US" sz="1800" b="0" i="0" u="none" strike="noStrike" baseline="0" dirty="0">
                <a:latin typeface="Dcr10"/>
              </a:rPr>
              <a:t>extremely unusual. (d) If they want no chance of someone waiting longer than 18 minutes,</a:t>
            </a:r>
          </a:p>
          <a:p>
            <a:pPr algn="l"/>
            <a:r>
              <a:rPr lang="en-US" sz="1800" b="0" i="0" u="none" strike="noStrike" baseline="0" dirty="0">
                <a:latin typeface="Dcr10"/>
              </a:rPr>
              <a:t>the standard deviation for wait time would have to be zero. This is impractical.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527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Translate from X to the standardized normal (the “Z” distribution) by </a:t>
            </a:r>
            <a:r>
              <a:rPr lang="en-US" altLang="en-US" dirty="0">
                <a:solidFill>
                  <a:schemeClr val="folHlink"/>
                </a:solidFill>
              </a:rPr>
              <a:t>subtracting the mean</a:t>
            </a:r>
            <a:r>
              <a:rPr lang="en-US" altLang="en-US" dirty="0"/>
              <a:t> of X and </a:t>
            </a:r>
            <a:r>
              <a:rPr lang="en-US" altLang="en-US" dirty="0">
                <a:solidFill>
                  <a:schemeClr val="folHlink"/>
                </a:solidFill>
              </a:rPr>
              <a:t>dividing by its standard deviation</a:t>
            </a:r>
            <a:r>
              <a:rPr lang="en-US" altLang="en-US" dirty="0"/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527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829CE-F9F9-B993-8EBA-DB2EAD340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76446B-F247-557D-88C0-D60A82DFC4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D44989-7B29-7A3A-B183-B7BA15F3DA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Translate from X to the standardized normal (the “Z” distribution) by </a:t>
            </a:r>
            <a:r>
              <a:rPr lang="en-US" altLang="en-US" dirty="0">
                <a:solidFill>
                  <a:schemeClr val="folHlink"/>
                </a:solidFill>
              </a:rPr>
              <a:t>subtracting the mean</a:t>
            </a:r>
            <a:r>
              <a:rPr lang="en-US" altLang="en-US" dirty="0"/>
              <a:t> of X and </a:t>
            </a:r>
            <a:r>
              <a:rPr lang="en-US" altLang="en-US" dirty="0">
                <a:solidFill>
                  <a:schemeClr val="folHlink"/>
                </a:solidFill>
              </a:rPr>
              <a:t>dividing by its standard deviation</a:t>
            </a:r>
            <a:r>
              <a:rPr lang="en-US" altLang="en-US" dirty="0"/>
              <a:t>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B138D-CCBC-B959-C213-2ED09BCBE4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2440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E885E-8A9A-DE75-BECA-5F9BE79F8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0EC041-237E-865D-07B9-D2B4A8569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20DD93-C2CD-69A2-06B8-E7B276F58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Translate from X to the standardized normal (the “Z” distribution) by </a:t>
            </a:r>
            <a:r>
              <a:rPr lang="en-US" altLang="en-US" dirty="0">
                <a:solidFill>
                  <a:schemeClr val="folHlink"/>
                </a:solidFill>
              </a:rPr>
              <a:t>subtracting the mean</a:t>
            </a:r>
            <a:r>
              <a:rPr lang="en-US" altLang="en-US" dirty="0"/>
              <a:t> of X and </a:t>
            </a:r>
            <a:r>
              <a:rPr lang="en-US" altLang="en-US" dirty="0">
                <a:solidFill>
                  <a:schemeClr val="folHlink"/>
                </a:solidFill>
              </a:rPr>
              <a:t>dividing by its standard deviation</a:t>
            </a:r>
            <a:r>
              <a:rPr lang="en-US" altLang="en-US" dirty="0"/>
              <a:t>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97D59-CBA9-A2C4-88FA-5F33C80784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1733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2129B-76DA-A2D3-FF20-C958B3969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01BA01-5E98-424F-C838-ADC187A14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BC0E8F-7EE7-19F8-B876-889FD08A3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Translate from X to the standardized normal (the “Z” distribution) by </a:t>
            </a:r>
            <a:r>
              <a:rPr lang="en-US" altLang="en-US" dirty="0">
                <a:solidFill>
                  <a:schemeClr val="folHlink"/>
                </a:solidFill>
              </a:rPr>
              <a:t>subtracting the mean</a:t>
            </a:r>
            <a:r>
              <a:rPr lang="en-US" altLang="en-US" dirty="0"/>
              <a:t> of X and </a:t>
            </a:r>
            <a:r>
              <a:rPr lang="en-US" altLang="en-US" dirty="0">
                <a:solidFill>
                  <a:schemeClr val="folHlink"/>
                </a:solidFill>
              </a:rPr>
              <a:t>dividing by its standard deviation</a:t>
            </a:r>
            <a:r>
              <a:rPr lang="en-US" altLang="en-US" dirty="0"/>
              <a:t>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71249-901A-C2D6-D114-7FC025D463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3195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Translate from X to the standardized normal (the “Z” distribution) by </a:t>
            </a:r>
            <a:r>
              <a:rPr lang="en-US" altLang="en-US" dirty="0">
                <a:solidFill>
                  <a:schemeClr val="folHlink"/>
                </a:solidFill>
              </a:rPr>
              <a:t>subtracting the mean</a:t>
            </a:r>
            <a:r>
              <a:rPr lang="en-US" altLang="en-US" dirty="0"/>
              <a:t> of X and </a:t>
            </a:r>
            <a:r>
              <a:rPr lang="en-US" altLang="en-US" dirty="0">
                <a:solidFill>
                  <a:schemeClr val="folHlink"/>
                </a:solidFill>
              </a:rPr>
              <a:t>dividing by its standard deviation</a:t>
            </a:r>
            <a:r>
              <a:rPr lang="en-US" altLang="en-US" dirty="0"/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4524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A measure of the variability in the mean from sample to sample is given by</a:t>
            </a:r>
            <a:endParaRPr lang="en-US" altLang="en-US" sz="1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0234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A measure of the variability in the mean from sample to sample is given by</a:t>
            </a:r>
            <a:endParaRPr lang="en-US" altLang="en-US" sz="1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7034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A measure of the variability in the mean from sample to sample is given by</a:t>
            </a:r>
            <a:endParaRPr lang="en-US" altLang="en-US" sz="1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874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FDF17-1255-B317-C9BE-2B2A24606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2A8B37-7BB1-6232-B878-5F60E66327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3D43B8-FC63-6F34-3298-D4827E0174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2646E-785F-6123-872D-856EF2E516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559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93E2F-8970-6864-6E34-6AE1D1EA6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D30CE5-0FD8-37D1-E210-63F6BBD71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6603F6-18BB-6F81-BF49-DB6B1A273E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A measure of the variability in the mean from sample to sample is given by</a:t>
            </a:r>
            <a:endParaRPr lang="en-US" altLang="en-US" sz="1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094FA-20C6-5577-BB3C-3CC23205F9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3792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97061-5378-31BA-C839-EF5883349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6B7CB2-9073-D435-E1B5-EA26D4CB41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BEB08D-33CD-B13A-6EB2-123F98213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A measure of the variability in the mean from sample to sample is given by</a:t>
            </a:r>
            <a:endParaRPr lang="en-US" altLang="en-US" sz="1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8D2D1-95ED-AB26-1D81-71D6D7EAE2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4259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8CB90-AEDE-7794-9929-B33ED547E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054559-ADB6-DA75-A356-68B570055B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BC7A11-7A5D-C0AA-3916-A26E4F31B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A measure of the variability in the mean from sample to sample is given by</a:t>
            </a:r>
            <a:endParaRPr lang="en-US" altLang="en-US" sz="1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237CE-64B1-CDA7-D3AE-B86A9391A3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5745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en-US" altLang="en-US" dirty="0"/>
              <a:t>Since the interval contains 95% of the sample means 5% of the sample means will be outside the interval</a:t>
            </a:r>
          </a:p>
          <a:p>
            <a:pPr lvl="1" eaLnBrk="1" hangingPunct="1">
              <a:defRPr/>
            </a:pPr>
            <a:r>
              <a:rPr lang="en-US" altLang="en-US" dirty="0"/>
              <a:t>Since the interval is symmetric 2.5% will be above the upper limit and 2.5% will be below the lower limit.</a:t>
            </a:r>
          </a:p>
          <a:p>
            <a:pPr lvl="1" eaLnBrk="1" hangingPunct="1">
              <a:defRPr/>
            </a:pPr>
            <a:r>
              <a:rPr lang="en-US" altLang="en-US" dirty="0">
                <a:highlight>
                  <a:srgbClr val="00FFFF"/>
                </a:highlight>
              </a:rPr>
              <a:t>From the standardized normal table</a:t>
            </a:r>
            <a:r>
              <a:rPr lang="en-US" altLang="en-US" dirty="0"/>
              <a:t>, the Z score with 2.5% (0.0250) below it is</a:t>
            </a:r>
            <a:r>
              <a:rPr lang="en-US" altLang="en-US" dirty="0">
                <a:highlight>
                  <a:srgbClr val="00FFFF"/>
                </a:highlight>
              </a:rPr>
              <a:t> -1.96 </a:t>
            </a:r>
            <a:r>
              <a:rPr lang="en-US" altLang="en-US" dirty="0"/>
              <a:t>and the Z score with 2.5% (0.0250) above it is </a:t>
            </a:r>
            <a:r>
              <a:rPr lang="en-US" altLang="en-US" dirty="0">
                <a:highlight>
                  <a:srgbClr val="00FFFF"/>
                </a:highlight>
              </a:rPr>
              <a:t>1.96</a:t>
            </a:r>
            <a:r>
              <a:rPr lang="en-US" altLang="en-US" dirty="0"/>
              <a:t>.</a:t>
            </a:r>
            <a:endParaRPr lang="el-G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7716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24C50-4228-B98C-CAE0-FF5125B41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237881-8B8A-F8AF-431C-30374A42CE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7131EF-2E26-0FE6-D5E5-F4FF2A4BE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en-US" altLang="en-US" dirty="0"/>
              <a:t>Since the interval contains 95% of the sample means 5% of the sample means will be outside the interval</a:t>
            </a:r>
          </a:p>
          <a:p>
            <a:pPr lvl="1" eaLnBrk="1" hangingPunct="1">
              <a:defRPr/>
            </a:pPr>
            <a:r>
              <a:rPr lang="en-US" altLang="en-US" dirty="0"/>
              <a:t>Since the interval is symmetric 2.5% will be above the upper limit and 2.5% will be below the lower limit.</a:t>
            </a:r>
          </a:p>
          <a:p>
            <a:pPr lvl="1" eaLnBrk="1" hangingPunct="1">
              <a:defRPr/>
            </a:pPr>
            <a:r>
              <a:rPr lang="en-US" altLang="en-US" dirty="0">
                <a:highlight>
                  <a:srgbClr val="00FFFF"/>
                </a:highlight>
              </a:rPr>
              <a:t>From the standardized normal table</a:t>
            </a:r>
            <a:r>
              <a:rPr lang="en-US" altLang="en-US" dirty="0"/>
              <a:t>, the Z score with 2.5% (0.0250) below it is</a:t>
            </a:r>
            <a:r>
              <a:rPr lang="en-US" altLang="en-US" dirty="0">
                <a:highlight>
                  <a:srgbClr val="00FFFF"/>
                </a:highlight>
              </a:rPr>
              <a:t> -1.96 </a:t>
            </a:r>
            <a:r>
              <a:rPr lang="en-US" altLang="en-US" dirty="0"/>
              <a:t>and the Z score with 2.5% (0.0250) above it is </a:t>
            </a:r>
            <a:r>
              <a:rPr lang="en-US" altLang="en-US" dirty="0">
                <a:highlight>
                  <a:srgbClr val="00FFFF"/>
                </a:highlight>
              </a:rPr>
              <a:t>1.96</a:t>
            </a:r>
            <a:r>
              <a:rPr lang="en-US" altLang="en-US" dirty="0"/>
              <a:t>.</a:t>
            </a:r>
            <a:endParaRPr lang="el-GR" alt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8EED5-02A4-F92B-560B-49F60BBAB2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9241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en-US" altLang="en-US" dirty="0"/>
              <a:t>Since the interval contains 95% of the sample means 5% of the sample means will be outside the interval</a:t>
            </a:r>
          </a:p>
          <a:p>
            <a:pPr lvl="1" eaLnBrk="1" hangingPunct="1">
              <a:defRPr/>
            </a:pPr>
            <a:r>
              <a:rPr lang="en-US" altLang="en-US" dirty="0"/>
              <a:t>Since the interval is symmetric 2.5% will be above the upper limit and 2.5% will be below the lower limit.</a:t>
            </a:r>
          </a:p>
          <a:p>
            <a:pPr lvl="1" eaLnBrk="1" hangingPunct="1">
              <a:defRPr/>
            </a:pPr>
            <a:r>
              <a:rPr lang="en-US" altLang="en-US" dirty="0">
                <a:highlight>
                  <a:srgbClr val="00FFFF"/>
                </a:highlight>
              </a:rPr>
              <a:t>From the standardized normal table</a:t>
            </a:r>
            <a:r>
              <a:rPr lang="en-US" altLang="en-US" dirty="0"/>
              <a:t>, the Z score with 2.5% (0.0250) below it is</a:t>
            </a:r>
            <a:r>
              <a:rPr lang="en-US" altLang="en-US" dirty="0">
                <a:highlight>
                  <a:srgbClr val="00FFFF"/>
                </a:highlight>
              </a:rPr>
              <a:t> -1.96 </a:t>
            </a:r>
            <a:r>
              <a:rPr lang="en-US" altLang="en-US" dirty="0"/>
              <a:t>and the Z score with 2.5% (0.0250) above it is </a:t>
            </a:r>
            <a:r>
              <a:rPr lang="en-US" altLang="en-US" dirty="0">
                <a:highlight>
                  <a:srgbClr val="00FFFF"/>
                </a:highlight>
              </a:rPr>
              <a:t>1.96</a:t>
            </a:r>
            <a:r>
              <a:rPr lang="en-US" altLang="en-US" dirty="0"/>
              <a:t>.</a:t>
            </a:r>
            <a:endParaRPr lang="el-G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0979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en-US" altLang="en-US" dirty="0"/>
              <a:t>But how do we do that?  </a:t>
            </a:r>
            <a:endParaRPr lang="el-G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3962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Let’s see some example!</a:t>
            </a:r>
            <a:endParaRPr lang="en-US" sz="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5498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calculated to be equal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677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56A81-E490-A453-B350-9B2DE7B2A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854B0C-9C10-0E9B-69C1-3FC3B3DED7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8C4995-96A3-02EA-05F0-B73E2C5BBC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calculated to be equal 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44A01-BCEC-D106-5123-252C4CFEF2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64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64A44-9948-04F6-4065-8F0845B2A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9F57EA-0A2C-0FE6-DEEA-49FFF488A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07F8F1-F9B0-9C59-FD78-64BB90E2B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BE4BB-1792-2D5E-FE66-712DE1F70A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2065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calculated to be equal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4457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A measure of the variability in the mean from sample to sample is given by</a:t>
            </a:r>
            <a:endParaRPr lang="en-US" altLang="en-US" sz="1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147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Translate from X to the standardized normal (the “Z” distribution) by </a:t>
            </a:r>
            <a:r>
              <a:rPr lang="en-US" altLang="en-US" dirty="0">
                <a:solidFill>
                  <a:schemeClr val="folHlink"/>
                </a:solidFill>
              </a:rPr>
              <a:t>subtracting the mean</a:t>
            </a:r>
            <a:r>
              <a:rPr lang="en-US" altLang="en-US" dirty="0"/>
              <a:t> of X and </a:t>
            </a:r>
            <a:r>
              <a:rPr lang="en-US" altLang="en-US" dirty="0">
                <a:solidFill>
                  <a:schemeClr val="folHlink"/>
                </a:solidFill>
              </a:rPr>
              <a:t>dividing by its standard deviation</a:t>
            </a:r>
            <a:r>
              <a:rPr lang="en-US" altLang="en-US" dirty="0"/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6426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A measure of the variability in the mean from sample to sample is given by</a:t>
            </a:r>
            <a:endParaRPr lang="en-US" altLang="en-US" sz="1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5924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A measure of the variability in the mean from sample to sample is given by</a:t>
            </a:r>
            <a:endParaRPr lang="en-US" altLang="en-US" sz="1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96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A measure of the variability in the mean from sample to sample is given by</a:t>
            </a:r>
            <a:endParaRPr lang="en-US" altLang="en-US" sz="1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1669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A measure of the variability in the mean from sample to sample is given by</a:t>
            </a:r>
            <a:endParaRPr lang="en-US" altLang="en-US" sz="1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710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8ED88-97E8-9993-BFF8-58FB36A9A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FBF8DC-4E0F-AF38-280C-BEF8BAD84F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EDEC07-27AE-8EB3-3D32-BE8F6A6C5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D22CA-A6AF-4256-08B0-2317D96CE1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250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0E484-891D-D430-C60E-01C28F504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5D4210-738C-6500-6412-C48013662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10A3BB-A247-F84C-4D6F-07E614931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D4724-E4E4-6803-FEE8-F14F83782B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292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68523-D17A-7D4E-A21F-0026DDDF0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538992-6161-57CE-AAC4-499F78EC20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9D729D-8EFC-C362-F06C-981AC69A0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00D68-BC05-440C-B22D-15E4098875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D5D9-D074-4A7D-A79A-1135E9E5F1F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23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6500F-C40B-8F83-86DB-408C2B7FD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33810-E930-1EA9-F2B9-0FB3A91E11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D565F-7C7C-0132-D732-431712026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6C4A-B125-9244-A612-65D36E398983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F187F-4EF9-635A-A925-2BFB54E28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55F6-8C86-BCAE-A21C-71E25BF5D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34555-0820-BF4B-A22A-C2B94D0F6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29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612AA-87EA-97D9-3F49-59931C049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0CA3D-46CE-BF4E-182F-6FDBFA18B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6077B-C994-5E01-3E12-9E88F9FE9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6C4A-B125-9244-A612-65D36E398983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DC423-63C4-D756-84BC-E5B9E1035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0BC21-9CF7-BF28-D9EA-3D888BD4D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34555-0820-BF4B-A22A-C2B94D0F6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20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7F657E-514E-06ED-C7AC-0DDA1D4ED2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05419B-BEB9-520E-2D2E-9DA956C063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DBA26-F752-BAC8-4672-FE53C45C9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6C4A-B125-9244-A612-65D36E398983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15F14-51E6-40D3-FD74-E4E9797D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9CF80-FCEC-7236-3C2C-BC577FB80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34555-0820-BF4B-A22A-C2B94D0F6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53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86AD9-66E2-7760-1A31-48309A88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3E4F4-A3F9-2356-2372-B6DD5048B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BD493-7628-C780-83A6-28113EAFE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6C4A-B125-9244-A612-65D36E398983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81958-EEAF-C03D-829D-B4AF326DB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D0820-7065-D87A-2006-2F277AF7C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34555-0820-BF4B-A22A-C2B94D0F6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1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DF150-7890-C9B5-BE96-877F56A2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8ED0C-6BCD-8A3E-1DD4-5D1ABF2A2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D8894-F35A-B952-18C5-92FB8B9BC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6C4A-B125-9244-A612-65D36E398983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93CBD-C173-B2BE-AFCE-976480D9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6FFB0-5B74-7B5F-5D43-134E98289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34555-0820-BF4B-A22A-C2B94D0F6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60CF1-766F-0CF2-38F6-2060E18CC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13665-8AB8-58EE-4885-37703EC593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F1AC5-ADE5-9100-A1D8-5E123EA46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CEE37A-2865-A041-761A-1C4D72A0E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6C4A-B125-9244-A612-65D36E398983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43939-29C4-6AED-C2D5-40E9B7D0C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6D3E6-009A-4FD6-DF46-DA6A9F9E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34555-0820-BF4B-A22A-C2B94D0F6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80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52D6D-D296-D67E-93ED-232097C1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AF3F7-3189-71D7-63E3-CCC2F07CE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21444-D7F7-90A1-8CCB-C58CF3699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8F24DA-B817-967C-F3D4-ECB220D79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FF36A8-CE09-5E14-C517-65673E2C7D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544B45-ED48-715E-8CE7-1B05D8D6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6C4A-B125-9244-A612-65D36E398983}" type="datetimeFigureOut">
              <a:rPr lang="en-US" smtClean="0"/>
              <a:t>11/5/24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A7944B-FD72-8D3F-0D9A-50BB08CCA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DCCF9-B3C8-6406-ED7F-837175C64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34555-0820-BF4B-A22A-C2B94D0F6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00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D5DA-71D9-C164-AE13-0410D4B9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438C09-7975-8FC8-F7BE-2EFBA8C44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6C4A-B125-9244-A612-65D36E398983}" type="datetimeFigureOut">
              <a:rPr lang="en-US" smtClean="0"/>
              <a:t>11/5/24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DAD7D-5C42-F910-F352-B6B05A6FE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71F24-D0B5-E463-2F4E-6CC2B01E4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34555-0820-BF4B-A22A-C2B94D0F6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5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F961F0-4AB2-9881-FD81-5CA7B34E1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6C4A-B125-9244-A612-65D36E398983}" type="datetimeFigureOut">
              <a:rPr lang="en-US" smtClean="0"/>
              <a:t>11/5/24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440EFD-1A80-6263-7962-CDD8C009D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1B31A-D331-3FF5-3525-1C430767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34555-0820-BF4B-A22A-C2B94D0F6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14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462E-B467-3AEE-1F29-B599E6F27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64B8A-79FA-704C-A251-D47E8E6B8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ED6E2-008B-D268-8210-546A8CBCB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A17E1-546F-CFBC-A81A-5A0C2D42B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6C4A-B125-9244-A612-65D36E398983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D327E-2AEA-6CCC-0C63-45C079BDB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BF8F1-E78C-F0FC-C92B-69A767C0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34555-0820-BF4B-A22A-C2B94D0F6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13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53933-6B19-9DCE-8AE3-DA512570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C462C2-7ADC-35A1-4642-C9CB80597F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CFA39A-64E1-FCDF-965A-B913D86B9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3C0DA-A4AC-E911-8E3F-BE18E3C23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6C4A-B125-9244-A612-65D36E398983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ED6CE-9446-AAA3-3C6C-67D5F3A7C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BE3D2-6B69-D9A4-A9F7-A1BB4E5D8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34555-0820-BF4B-A22A-C2B94D0F6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28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72B166-DE1E-43FC-A5C0-BAF86D252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96E801-E949-018A-B97B-6BF95CF8E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B5C50-6A0D-4B22-8F66-CC0557883D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66C4A-B125-9244-A612-65D36E398983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4757A-E8A1-8EDA-1FD6-97535C3F1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C62E2-01DA-E6B6-664B-3E06298FB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D34555-0820-BF4B-A22A-C2B94D0F6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1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5.png"/><Relationship Id="rId5" Type="http://schemas.openxmlformats.org/officeDocument/2006/relationships/image" Target="../media/image860.png"/><Relationship Id="rId10" Type="http://schemas.openxmlformats.org/officeDocument/2006/relationships/image" Target="../media/image94.png"/><Relationship Id="rId4" Type="http://schemas.openxmlformats.org/officeDocument/2006/relationships/image" Target="../media/image850.png"/><Relationship Id="rId9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85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85.png"/><Relationship Id="rId3" Type="http://schemas.openxmlformats.org/officeDocument/2006/relationships/image" Target="../media/image103.png"/><Relationship Id="rId7" Type="http://schemas.openxmlformats.org/officeDocument/2006/relationships/image" Target="../media/image100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1.png"/><Relationship Id="rId5" Type="http://schemas.openxmlformats.org/officeDocument/2006/relationships/image" Target="../media/image98.png"/><Relationship Id="rId10" Type="http://schemas.openxmlformats.org/officeDocument/2006/relationships/image" Target="../media/image110.png"/><Relationship Id="rId4" Type="http://schemas.openxmlformats.org/officeDocument/2006/relationships/image" Target="../media/image97.png"/><Relationship Id="rId9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06.png"/><Relationship Id="rId7" Type="http://schemas.openxmlformats.org/officeDocument/2006/relationships/image" Target="../media/image116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0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2.png"/><Relationship Id="rId4" Type="http://schemas.openxmlformats.org/officeDocument/2006/relationships/image" Target="../media/image109.png"/><Relationship Id="rId9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85.png"/><Relationship Id="rId9" Type="http://schemas.openxmlformats.org/officeDocument/2006/relationships/image" Target="../media/image1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2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1.png"/><Relationship Id="rId4" Type="http://schemas.openxmlformats.org/officeDocument/2006/relationships/image" Target="../media/image85.png"/><Relationship Id="rId9" Type="http://schemas.openxmlformats.org/officeDocument/2006/relationships/image" Target="../media/image13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image" Target="../media/image15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1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59.png"/><Relationship Id="rId5" Type="http://schemas.openxmlformats.org/officeDocument/2006/relationships/image" Target="../media/image154.png"/><Relationship Id="rId10" Type="http://schemas.openxmlformats.org/officeDocument/2006/relationships/image" Target="../media/image158.png"/><Relationship Id="rId4" Type="http://schemas.openxmlformats.org/officeDocument/2006/relationships/image" Target="../media/image153.png"/><Relationship Id="rId9" Type="http://schemas.openxmlformats.org/officeDocument/2006/relationships/image" Target="../media/image1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5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2.png"/><Relationship Id="rId5" Type="http://schemas.openxmlformats.org/officeDocument/2006/relationships/image" Target="../media/image167.png"/><Relationship Id="rId10" Type="http://schemas.openxmlformats.org/officeDocument/2006/relationships/image" Target="../media/image151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3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0.png"/><Relationship Id="rId11" Type="http://schemas.openxmlformats.org/officeDocument/2006/relationships/image" Target="../media/image178.png"/><Relationship Id="rId5" Type="http://schemas.openxmlformats.org/officeDocument/2006/relationships/image" Target="../media/image151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183.png"/><Relationship Id="rId3" Type="http://schemas.openxmlformats.org/officeDocument/2006/relationships/image" Target="../media/image186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190.png"/><Relationship Id="rId5" Type="http://schemas.openxmlformats.org/officeDocument/2006/relationships/image" Target="../media/image188.png"/><Relationship Id="rId10" Type="http://schemas.openxmlformats.org/officeDocument/2006/relationships/image" Target="../media/image189.png"/><Relationship Id="rId4" Type="http://schemas.openxmlformats.org/officeDocument/2006/relationships/image" Target="../media/image187.png"/><Relationship Id="rId9" Type="http://schemas.openxmlformats.org/officeDocument/2006/relationships/image" Target="../media/image21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0.png"/><Relationship Id="rId3" Type="http://schemas.openxmlformats.org/officeDocument/2006/relationships/image" Target="../media/image194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9" Type="http://schemas.openxmlformats.org/officeDocument/2006/relationships/image" Target="../media/image19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97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Relationship Id="rId9" Type="http://schemas.openxmlformats.org/officeDocument/2006/relationships/image" Target="../media/image15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9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10" Type="http://schemas.openxmlformats.org/officeDocument/2006/relationships/image" Target="../media/image151.png"/><Relationship Id="rId4" Type="http://schemas.openxmlformats.org/officeDocument/2006/relationships/image" Target="../media/image326.png"/><Relationship Id="rId9" Type="http://schemas.openxmlformats.org/officeDocument/2006/relationships/image" Target="../media/image33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198.png"/><Relationship Id="rId3" Type="http://schemas.openxmlformats.org/officeDocument/2006/relationships/image" Target="../media/image200.png"/><Relationship Id="rId7" Type="http://schemas.openxmlformats.org/officeDocument/2006/relationships/image" Target="../media/image202.png"/><Relationship Id="rId12" Type="http://schemas.openxmlformats.org/officeDocument/2006/relationships/image" Target="../media/image1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207.png"/><Relationship Id="rId5" Type="http://schemas.openxmlformats.org/officeDocument/2006/relationships/image" Target="../media/image331.png"/><Relationship Id="rId10" Type="http://schemas.openxmlformats.org/officeDocument/2006/relationships/image" Target="../media/image206.png"/><Relationship Id="rId9" Type="http://schemas.openxmlformats.org/officeDocument/2006/relationships/image" Target="../media/image20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93E7C-7306-635C-948D-256160EB1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43594"/>
            <a:ext cx="9144000" cy="969908"/>
          </a:xfrm>
        </p:spPr>
        <p:txBody>
          <a:bodyPr anchor="t">
            <a:normAutofit/>
          </a:bodyPr>
          <a:lstStyle/>
          <a:p>
            <a:r>
              <a:rPr lang="en-US" dirty="0"/>
              <a:t>Sampling and CLT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CA0610-59D0-B364-01FC-93B74CC3E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13502"/>
            <a:ext cx="12192000" cy="1655762"/>
          </a:xfrm>
        </p:spPr>
        <p:txBody>
          <a:bodyPr>
            <a:normAutofit/>
          </a:bodyPr>
          <a:lstStyle/>
          <a:p>
            <a:r>
              <a:rPr lang="en-US" sz="2800" i="1" dirty="0"/>
              <a:t>Part 3.1 Populations, Samples, Sample Mean, </a:t>
            </a:r>
          </a:p>
          <a:p>
            <a:r>
              <a:rPr lang="en-US" sz="2800" i="1" dirty="0"/>
              <a:t>Central Limit Theorem, Normal Distribution </a:t>
            </a:r>
          </a:p>
        </p:txBody>
      </p:sp>
    </p:spTree>
    <p:extLst>
      <p:ext uri="{BB962C8B-B14F-4D97-AF65-F5344CB8AC3E}">
        <p14:creationId xmlns:p14="http://schemas.microsoft.com/office/powerpoint/2010/main" val="2950550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95534-AA25-DAE9-E58B-5B38232ED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256196F-7CFB-EE5A-9E70-691EC2F6A0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en-US" dirty="0"/>
                  <a:t>Sampling: Fluctuations in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256196F-7CFB-EE5A-9E70-691EC2F6A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  <a:blipFill>
                <a:blip r:embed="rId3"/>
                <a:stretch>
                  <a:fillRect l="-2413" t="-22388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EFE47761-6E7E-449F-7100-27E026B300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How to guess the population mean: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en-US" sz="2400" dirty="0"/>
                  <a:t> </a:t>
                </a:r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EFE47761-6E7E-449F-7100-27E026B30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4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5">
                <a:extLst>
                  <a:ext uri="{FF2B5EF4-FFF2-40B4-BE49-F238E27FC236}">
                    <a16:creationId xmlns:a16="http://schemas.microsoft.com/office/drawing/2014/main" id="{BE141A48-1B01-9E2A-ED23-2542AEC5DC2F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38200" y="1402917"/>
                <a:ext cx="8776298" cy="5089957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ct val="50000"/>
                  </a:spcBef>
                  <a:buNone/>
                </a:pPr>
                <a:r>
                  <a:rPr lang="en-US" sz="2400" dirty="0"/>
                  <a:t>Since samples are selected at random, the </a:t>
                </a:r>
                <a:r>
                  <a:rPr lang="en-US" sz="2400" dirty="0">
                    <a:solidFill>
                      <a:srgbClr val="00B0F0"/>
                    </a:solidFill>
                  </a:rPr>
                  <a:t>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fluctuates from sample to sample.</a:t>
                </a:r>
              </a:p>
              <a:p>
                <a:pPr lvl="1">
                  <a:spcBef>
                    <a:spcPct val="50000"/>
                  </a:spcBef>
                </a:pPr>
                <a:r>
                  <a:rPr lang="en-US" dirty="0">
                    <a:solidFill>
                      <a:srgbClr val="00B0F0"/>
                    </a:solidFill>
                  </a:rPr>
                  <a:t>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random variable</a:t>
                </a:r>
              </a:p>
              <a:p>
                <a:pPr lvl="1"/>
                <a:r>
                  <a:rPr lang="en-US" dirty="0"/>
                  <a:t>Like any random variable, the </a:t>
                </a:r>
                <a:r>
                  <a:rPr lang="en-US" dirty="0">
                    <a:solidFill>
                      <a:srgbClr val="00B0F0"/>
                    </a:solidFill>
                  </a:rPr>
                  <a:t>sample mean </a:t>
                </a:r>
                <a:r>
                  <a:rPr lang="en-US" dirty="0"/>
                  <a:t>has an expected value and a standard deviation</a:t>
                </a: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Why does it matter that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 random variable?</a:t>
                </a:r>
              </a:p>
              <a:p>
                <a:pPr lvl="1"/>
                <a:r>
                  <a:rPr lang="en-US" dirty="0"/>
                  <a:t>The distribution of the </a:t>
                </a:r>
                <a:r>
                  <a:rPr lang="en-US" dirty="0">
                    <a:solidFill>
                      <a:srgbClr val="00B0F0"/>
                    </a:solidFill>
                  </a:rPr>
                  <a:t>sample mean </a:t>
                </a:r>
                <a:r>
                  <a:rPr lang="en-US" dirty="0"/>
                  <a:t>can help us understand if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a good guess for the population mean.</a:t>
                </a:r>
                <a:endParaRPr lang="en-US" sz="2400" dirty="0"/>
              </a:p>
              <a:p>
                <a:r>
                  <a:rPr lang="en-US" sz="2400" dirty="0"/>
                  <a:t>How do we figure out the population mean?</a:t>
                </a:r>
              </a:p>
              <a:p>
                <a:pPr lvl="1"/>
                <a:r>
                  <a:rPr lang="en-US" dirty="0"/>
                  <a:t>We need to know </a:t>
                </a:r>
                <a:r>
                  <a:rPr lang="en-US"/>
                  <a:t>the distribution </a:t>
                </a:r>
                <a:r>
                  <a:rPr lang="en-US" dirty="0"/>
                  <a:t>of the </a:t>
                </a:r>
                <a:r>
                  <a:rPr lang="en-US" dirty="0">
                    <a:solidFill>
                      <a:srgbClr val="00B0F0"/>
                    </a:solidFill>
                  </a:rPr>
                  <a:t>sample mean</a:t>
                </a:r>
              </a:p>
            </p:txBody>
          </p:sp>
        </mc:Choice>
        <mc:Fallback xmlns="">
          <p:sp>
            <p:nvSpPr>
              <p:cNvPr id="4" name="Content Placeholder 5">
                <a:extLst>
                  <a:ext uri="{FF2B5EF4-FFF2-40B4-BE49-F238E27FC236}">
                    <a16:creationId xmlns:a16="http://schemas.microsoft.com/office/drawing/2014/main" id="{BE141A48-1B01-9E2A-ED23-2542AEC5D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38200" y="1402917"/>
                <a:ext cx="8776298" cy="5089957"/>
              </a:xfrm>
              <a:blipFill>
                <a:blip r:embed="rId5"/>
                <a:stretch>
                  <a:fillRect l="-1158" t="-1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38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63965B5-D966-4A5A-9922-A91205660C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6915" y="1524000"/>
                <a:ext cx="8513885" cy="49530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r>
                  <a:rPr lang="en-US" sz="2200" dirty="0">
                    <a:solidFill>
                      <a:schemeClr val="tx1"/>
                    </a:solidFill>
                  </a:rPr>
                  <a:t>If the population distribution is normal,</a:t>
                </a:r>
                <a:endParaRPr lang="en-US" sz="5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endParaRPr lang="en-US" sz="22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r>
                  <a:rPr lang="en-US" sz="2200" dirty="0">
                    <a:solidFill>
                      <a:schemeClr val="tx1"/>
                    </a:solidFill>
                  </a:rPr>
                  <a:t>then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also follows normal distribution </a:t>
                </a:r>
              </a:p>
              <a:p>
                <a:pPr marL="342900" indent="-342900">
                  <a:lnSpc>
                    <a:spcPct val="110000"/>
                  </a:lnSpc>
                  <a:spcBef>
                    <a:spcPct val="30000"/>
                  </a:spcBef>
                </a:pPr>
                <a:endParaRPr lang="en-US" sz="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63965B5-D966-4A5A-9922-A91205660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915" y="1524000"/>
                <a:ext cx="8513885" cy="4953000"/>
              </a:xfrm>
              <a:prstGeom prst="rect">
                <a:avLst/>
              </a:prstGeom>
              <a:blipFill>
                <a:blip r:embed="rId3"/>
                <a:stretch>
                  <a:fillRect l="-893" t="-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49238F-E0A5-4F79-AFFF-7BC5E2BDCCAC}"/>
                  </a:ext>
                </a:extLst>
              </p:cNvPr>
              <p:cNvSpPr txBox="1"/>
              <p:nvPr/>
            </p:nvSpPr>
            <p:spPr>
              <a:xfrm>
                <a:off x="3199990" y="1940459"/>
                <a:ext cx="1676400" cy="446276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5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49238F-E0A5-4F79-AFFF-7BC5E2BDC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990" y="1940459"/>
                <a:ext cx="1676400" cy="446276"/>
              </a:xfrm>
              <a:prstGeom prst="rect">
                <a:avLst/>
              </a:prstGeom>
              <a:blipFill>
                <a:blip r:embed="rId4"/>
                <a:stretch>
                  <a:fillRect l="-2273" r="-4545" b="-2702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984BFA77-987B-4094-B854-123D79BA9F33}"/>
              </a:ext>
            </a:extLst>
          </p:cNvPr>
          <p:cNvSpPr/>
          <p:nvPr/>
        </p:nvSpPr>
        <p:spPr>
          <a:xfrm>
            <a:off x="3315499" y="3841792"/>
            <a:ext cx="602513" cy="172323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BEB0D7-747B-41F0-B904-C1FEACA76107}"/>
                  </a:ext>
                </a:extLst>
              </p:cNvPr>
              <p:cNvSpPr txBox="1"/>
              <p:nvPr/>
            </p:nvSpPr>
            <p:spPr>
              <a:xfrm>
                <a:off x="4100538" y="4374087"/>
                <a:ext cx="5632597" cy="67589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sz="2400">
                        <a:latin typeface="Cambria Math"/>
                      </a:rPr>
                      <m:t>~</m:t>
                    </m:r>
                    <m:r>
                      <a:rPr lang="en-US" sz="2400" i="1">
                        <a:latin typeface="Cambria Math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𝑋</m:t>
                                </m:r>
                              </m:e>
                            </m:acc>
                          </m:sub>
                        </m:sSub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𝑋</m:t>
                                </m:r>
                              </m:e>
                            </m:acc>
                          </m:sub>
                          <m:sup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40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  <a:ea typeface="Cambria Math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, 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BEB0D7-747B-41F0-B904-C1FEACA76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538" y="4374087"/>
                <a:ext cx="5632597" cy="6758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9AB81-FE6C-4AE7-8D7A-329CBD5DA9F2}"/>
                  </a:ext>
                </a:extLst>
              </p:cNvPr>
              <p:cNvSpPr txBox="1"/>
              <p:nvPr/>
            </p:nvSpPr>
            <p:spPr>
              <a:xfrm>
                <a:off x="1769347" y="3863094"/>
                <a:ext cx="1363624" cy="52322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5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sz="5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9AB81-FE6C-4AE7-8D7A-329CBD5DA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347" y="3863094"/>
                <a:ext cx="1363624" cy="523220"/>
              </a:xfrm>
              <a:prstGeom prst="rect">
                <a:avLst/>
              </a:prstGeom>
              <a:blipFill>
                <a:blip r:embed="rId6"/>
                <a:stretch>
                  <a:fillRect b="-238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821B9-744A-4DDF-BC9C-4BA502613DB6}"/>
                  </a:ext>
                </a:extLst>
              </p:cNvPr>
              <p:cNvSpPr txBox="1"/>
              <p:nvPr/>
            </p:nvSpPr>
            <p:spPr>
              <a:xfrm>
                <a:off x="1769348" y="4712032"/>
                <a:ext cx="1363625" cy="85299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5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sz="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821B9-744A-4DDF-BC9C-4BA502613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348" y="4712032"/>
                <a:ext cx="1363625" cy="852990"/>
              </a:xfrm>
              <a:prstGeom prst="rect">
                <a:avLst/>
              </a:prstGeom>
              <a:blipFill>
                <a:blip r:embed="rId7"/>
                <a:stretch>
                  <a:fillRect r="-5556" b="-8824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7AC1D53-0AAE-8B5E-1912-920AA6E350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5026" y="1236206"/>
            <a:ext cx="2588109" cy="18265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4EFD4579-5894-2CB2-E49A-D56BF49AAD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en-US" dirty="0"/>
                  <a:t>Sampling: 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istribution</m:t>
                    </m:r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4EFD4579-5894-2CB2-E49A-D56BF49AA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  <a:blipFill>
                <a:blip r:embed="rId9"/>
                <a:stretch>
                  <a:fillRect l="-2413" t="-22388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F0EE52C-4A84-5124-99CB-DBB42B1CF7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What is the distribution of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m:rPr>
                        <m:nor/>
                      </m:rP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if</m:t>
                    </m:r>
                    <m:r>
                      <m:rPr>
                        <m:nor/>
                      </m:rP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F0EE52C-4A84-5124-99CB-DBB42B1CF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10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116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8B1609-58A1-4183-82D7-F0AE3ED67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059" y="1805630"/>
            <a:ext cx="4558144" cy="21111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DB7819-91B4-4EC7-88CF-DB5DAE20A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453" y="4402322"/>
            <a:ext cx="3543300" cy="23050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0F9B08-C813-4514-BE12-933286E7E4CE}"/>
              </a:ext>
            </a:extLst>
          </p:cNvPr>
          <p:cNvCxnSpPr>
            <a:endCxn id="8" idx="2"/>
          </p:cNvCxnSpPr>
          <p:nvPr/>
        </p:nvCxnSpPr>
        <p:spPr>
          <a:xfrm>
            <a:off x="4163853" y="1624877"/>
            <a:ext cx="0" cy="502920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D37E951-B797-44E5-8920-00799FC89880}"/>
              </a:ext>
            </a:extLst>
          </p:cNvPr>
          <p:cNvSpPr txBox="1"/>
          <p:nvPr/>
        </p:nvSpPr>
        <p:spPr>
          <a:xfrm>
            <a:off x="6248400" y="1962640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Normal </a:t>
            </a:r>
          </a:p>
          <a:p>
            <a:pPr algn="ctr"/>
            <a:r>
              <a:rPr lang="en-US" sz="2200" dirty="0">
                <a:solidFill>
                  <a:srgbClr val="00B050"/>
                </a:solidFill>
              </a:rPr>
              <a:t>Population </a:t>
            </a:r>
            <a:r>
              <a:rPr lang="en-US" sz="2200" dirty="0"/>
              <a:t>Distribution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00EB7-02CD-47D5-B29D-949004845979}"/>
              </a:ext>
            </a:extLst>
          </p:cNvPr>
          <p:cNvSpPr txBox="1"/>
          <p:nvPr/>
        </p:nvSpPr>
        <p:spPr>
          <a:xfrm>
            <a:off x="6096001" y="5494305"/>
            <a:ext cx="38809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Normal </a:t>
            </a:r>
          </a:p>
          <a:p>
            <a:pPr algn="ctr"/>
            <a:r>
              <a:rPr lang="en-US" sz="2200" dirty="0">
                <a:solidFill>
                  <a:srgbClr val="C09200"/>
                </a:solidFill>
              </a:rPr>
              <a:t>Sample Mean </a:t>
            </a:r>
            <a:r>
              <a:rPr lang="en-US" sz="2200" dirty="0"/>
              <a:t>Distribution</a:t>
            </a:r>
          </a:p>
        </p:txBody>
      </p:sp>
      <p:sp>
        <p:nvSpPr>
          <p:cNvPr id="18" name="Line 17">
            <a:extLst>
              <a:ext uri="{FF2B5EF4-FFF2-40B4-BE49-F238E27FC236}">
                <a16:creationId xmlns:a16="http://schemas.microsoft.com/office/drawing/2014/main" id="{1EA925C1-043C-4729-BE52-78931E9E44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91278" y="2948969"/>
            <a:ext cx="0" cy="2409708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9BFD19-93BA-45EA-94EC-CE0E1CEEEE27}"/>
                  </a:ext>
                </a:extLst>
              </p:cNvPr>
              <p:cNvSpPr txBox="1"/>
              <p:nvPr/>
            </p:nvSpPr>
            <p:spPr>
              <a:xfrm>
                <a:off x="7577791" y="2948969"/>
                <a:ext cx="1363624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50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4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en-US" sz="5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9BFD19-93BA-45EA-94EC-CE0E1CEEE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791" y="2948969"/>
                <a:ext cx="1363624" cy="523220"/>
              </a:xfrm>
              <a:prstGeom prst="rect">
                <a:avLst/>
              </a:prstGeom>
              <a:blipFill>
                <a:blip r:embed="rId5"/>
                <a:stretch>
                  <a:fillRect l="-13761" t="-4762" b="-1666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92E558-359D-486E-B669-0A185B90729D}"/>
                  </a:ext>
                </a:extLst>
              </p:cNvPr>
              <p:cNvSpPr txBox="1"/>
              <p:nvPr/>
            </p:nvSpPr>
            <p:spPr>
              <a:xfrm>
                <a:off x="7753699" y="3494683"/>
                <a:ext cx="252850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2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2200" dirty="0">
                    <a:solidFill>
                      <a:srgbClr val="FF0000"/>
                    </a:solidFill>
                  </a:rPr>
                  <a:t>s unbiased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92E558-359D-486E-B669-0A185B907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699" y="3494683"/>
                <a:ext cx="2528507" cy="430887"/>
              </a:xfrm>
              <a:prstGeom prst="rect">
                <a:avLst/>
              </a:prstGeom>
              <a:blipFill>
                <a:blip r:embed="rId6"/>
                <a:stretch>
                  <a:fillRect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A0386A7-F6FF-4FAD-B4FA-305F183D1782}"/>
              </a:ext>
            </a:extLst>
          </p:cNvPr>
          <p:cNvSpPr txBox="1"/>
          <p:nvPr/>
        </p:nvSpPr>
        <p:spPr>
          <a:xfrm>
            <a:off x="7753699" y="4754019"/>
            <a:ext cx="30313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less spread out than </a:t>
            </a:r>
            <a:r>
              <a:rPr lang="en-US" sz="2200" i="1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DDC43D-9E1F-13C7-1E71-6D74FAEE334C}"/>
                  </a:ext>
                </a:extLst>
              </p:cNvPr>
              <p:cNvSpPr txBox="1"/>
              <p:nvPr/>
            </p:nvSpPr>
            <p:spPr>
              <a:xfrm>
                <a:off x="7597497" y="4198606"/>
                <a:ext cx="1363624" cy="446276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50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2.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/>
                      </a:rPr>
                      <m:t> &lt;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5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DDC43D-9E1F-13C7-1E71-6D74FAEE3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497" y="4198606"/>
                <a:ext cx="1363624" cy="446276"/>
              </a:xfrm>
              <a:prstGeom prst="rect">
                <a:avLst/>
              </a:prstGeom>
              <a:blipFill>
                <a:blip r:embed="rId7"/>
                <a:stretch>
                  <a:fillRect l="-13889" t="-2778" b="-38889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0EF76571-E80A-D45E-7B12-8268AA4201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en-US" dirty="0"/>
                  <a:t>Sampling: 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istribution</m:t>
                    </m:r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0EF76571-E80A-D45E-7B12-8268AA420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  <a:blipFill>
                <a:blip r:embed="rId8"/>
                <a:stretch>
                  <a:fillRect l="-2413" t="-22388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333C5BC-8B9A-9ADD-94A4-CE8F034D01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What is the distribution of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m:rPr>
                        <m:nor/>
                      </m:rP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if</m:t>
                    </m:r>
                    <m:r>
                      <m:rPr>
                        <m:nor/>
                      </m:rP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D333C5BC-8B9A-9ADD-94A4-CE8F034D0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9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38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21" grpId="0" animBg="1"/>
      <p:bldP spid="13" grpId="0"/>
      <p:bldP spid="22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D7472C-98E0-4BC2-86A4-76877D529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3250168"/>
            <a:ext cx="6055559" cy="34554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5">
                <a:extLst>
                  <a:ext uri="{FF2B5EF4-FFF2-40B4-BE49-F238E27FC236}">
                    <a16:creationId xmlns:a16="http://schemas.microsoft.com/office/drawing/2014/main" id="{4127867D-99B5-4826-8EE9-3DD18337E0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311354"/>
                <a:ext cx="9941169" cy="193881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r>
                  <a:rPr lang="en-US" sz="2400" dirty="0"/>
                  <a:t>As </a:t>
                </a:r>
                <a:r>
                  <a:rPr lang="en-US" sz="2400" i="1" dirty="0"/>
                  <a:t>n</a:t>
                </a:r>
                <a:r>
                  <a:rPr lang="en-US" sz="2400" dirty="0"/>
                  <a:t> increases:</a:t>
                </a:r>
              </a:p>
              <a:p>
                <a:pPr>
                  <a:lnSpc>
                    <a:spcPct val="110000"/>
                  </a:lnSpc>
                  <a:spcBef>
                    <a:spcPct val="30000"/>
                  </a:spcBef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decreases</a:t>
                </a:r>
              </a:p>
              <a:p>
                <a:pPr>
                  <a:lnSpc>
                    <a:spcPct val="110000"/>
                  </a:lnSpc>
                  <a:spcBef>
                    <a:spcPct val="30000"/>
                  </a:spcBef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/>
                  <a:t> becomes a more accurate estimation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10000"/>
                  </a:lnSpc>
                  <a:spcBef>
                    <a:spcPct val="30000"/>
                  </a:spcBef>
                </a:pPr>
                <a:endParaRPr lang="en-US" sz="2400" dirty="0"/>
              </a:p>
            </p:txBody>
          </p:sp>
        </mc:Choice>
        <mc:Fallback xmlns="">
          <p:sp>
            <p:nvSpPr>
              <p:cNvPr id="17" name="Content Placeholder 5">
                <a:extLst>
                  <a:ext uri="{FF2B5EF4-FFF2-40B4-BE49-F238E27FC236}">
                    <a16:creationId xmlns:a16="http://schemas.microsoft.com/office/drawing/2014/main" id="{4127867D-99B5-4826-8EE9-3DD18337E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11354"/>
                <a:ext cx="9941169" cy="1938814"/>
              </a:xfrm>
              <a:prstGeom prst="rect">
                <a:avLst/>
              </a:prstGeom>
              <a:blipFill>
                <a:blip r:embed="rId4"/>
                <a:stretch>
                  <a:fillRect l="-102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A488CB-D30B-A04F-7BCF-A21F7EBAAD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en-US" dirty="0"/>
                  <a:t>Sampling: 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istribution</m:t>
                    </m:r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A488CB-D30B-A04F-7BCF-A21F7EBAA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  <a:blipFill>
                <a:blip r:embed="rId5"/>
                <a:stretch>
                  <a:fillRect l="-2413" t="-22388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233178D0-4035-2F6D-6205-30D148E18D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What is the distribution of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m:rPr>
                        <m:nor/>
                      </m:rP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if</m:t>
                    </m:r>
                    <m:r>
                      <m:rPr>
                        <m:nor/>
                      </m:rP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233178D0-4035-2F6D-6205-30D148E18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6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206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93D3661B-A73F-8F0D-A6FA-B195E2B84488}"/>
              </a:ext>
            </a:extLst>
          </p:cNvPr>
          <p:cNvSpPr txBox="1">
            <a:spLocks/>
          </p:cNvSpPr>
          <p:nvPr/>
        </p:nvSpPr>
        <p:spPr>
          <a:xfrm>
            <a:off x="838200" y="1935126"/>
            <a:ext cx="9372600" cy="4953000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ct val="30000"/>
              </a:spcBef>
              <a:buNone/>
            </a:pPr>
            <a:r>
              <a:rPr lang="en-US" sz="2400" dirty="0">
                <a:latin typeface="+mj-lt"/>
              </a:rPr>
              <a:t>The</a:t>
            </a:r>
            <a:r>
              <a:rPr lang="en-US" sz="2400" dirty="0">
                <a:solidFill>
                  <a:srgbClr val="00B0F0"/>
                </a:solidFill>
                <a:latin typeface="+mj-lt"/>
              </a:rPr>
              <a:t> Central Limit Theorem </a:t>
            </a:r>
            <a:r>
              <a:rPr lang="en-US" sz="2400" dirty="0">
                <a:latin typeface="+mj-lt"/>
              </a:rPr>
              <a:t>tells us that the s</a:t>
            </a:r>
            <a:r>
              <a:rPr lang="en-US" altLang="en-US" dirty="0">
                <a:latin typeface="+mj-lt"/>
              </a:rPr>
              <a:t>ample means is </a:t>
            </a:r>
            <a:r>
              <a:rPr lang="en-US" altLang="en-US" dirty="0">
                <a:solidFill>
                  <a:srgbClr val="7030A0"/>
                </a:solidFill>
                <a:latin typeface="+mj-lt"/>
              </a:rPr>
              <a:t>approximately normal</a:t>
            </a:r>
            <a:r>
              <a:rPr lang="en-US" altLang="en-US" dirty="0">
                <a:latin typeface="+mj-lt"/>
              </a:rPr>
              <a:t> if the </a:t>
            </a:r>
            <a:r>
              <a:rPr lang="en-US" altLang="en-US" dirty="0">
                <a:solidFill>
                  <a:srgbClr val="7030A0"/>
                </a:solidFill>
                <a:latin typeface="+mj-lt"/>
              </a:rPr>
              <a:t>sample size is large enough</a:t>
            </a:r>
            <a:r>
              <a:rPr lang="en-US" altLang="en-US" dirty="0">
                <a:latin typeface="+mj-lt"/>
              </a:rPr>
              <a:t>.</a:t>
            </a:r>
            <a:endParaRPr lang="en-US" altLang="en-US" dirty="0">
              <a:solidFill>
                <a:srgbClr val="7030A0"/>
              </a:solidFill>
              <a:latin typeface="+mj-lt"/>
            </a:endParaRPr>
          </a:p>
          <a:p>
            <a:pPr marL="0" indent="0">
              <a:lnSpc>
                <a:spcPct val="110000"/>
              </a:lnSpc>
              <a:spcBef>
                <a:spcPct val="30000"/>
              </a:spcBef>
              <a:buNone/>
            </a:pPr>
            <a:endParaRPr lang="en-US" altLang="en-US" dirty="0">
              <a:solidFill>
                <a:srgbClr val="7030A0"/>
              </a:solidFill>
              <a:latin typeface="+mj-lt"/>
            </a:endParaRPr>
          </a:p>
          <a:p>
            <a:pPr marL="0" indent="0">
              <a:lnSpc>
                <a:spcPct val="110000"/>
              </a:lnSpc>
              <a:spcBef>
                <a:spcPct val="30000"/>
              </a:spcBef>
              <a:buNone/>
            </a:pPr>
            <a:r>
              <a:rPr lang="en-US" altLang="en-US" dirty="0">
                <a:latin typeface="+mj-lt"/>
              </a:rPr>
              <a:t>How large is large enough?</a:t>
            </a:r>
            <a:endParaRPr lang="en-US" altLang="en-US" sz="2400" dirty="0">
              <a:latin typeface="+mj-lt"/>
            </a:endParaRPr>
          </a:p>
          <a:p>
            <a:pPr marL="982980" lvl="2" indent="-342900">
              <a:lnSpc>
                <a:spcPct val="110000"/>
              </a:lnSpc>
              <a:spcBef>
                <a:spcPct val="30000"/>
              </a:spcBef>
            </a:pPr>
            <a:r>
              <a:rPr lang="en-US" altLang="en-US" sz="2400" dirty="0">
                <a:latin typeface="+mj-lt"/>
              </a:rPr>
              <a:t>For most population distributions, </a:t>
            </a:r>
            <a:r>
              <a:rPr lang="en-US" altLang="en-US" sz="2400" i="1" dirty="0">
                <a:latin typeface="+mj-lt"/>
              </a:rPr>
              <a:t>n</a:t>
            </a:r>
            <a:r>
              <a:rPr lang="en-US" altLang="en-US" sz="2400" dirty="0">
                <a:latin typeface="+mj-lt"/>
              </a:rPr>
              <a:t> &gt; 30</a:t>
            </a:r>
          </a:p>
          <a:p>
            <a:pPr marL="982980" lvl="2" indent="-342900">
              <a:lnSpc>
                <a:spcPct val="110000"/>
              </a:lnSpc>
              <a:spcBef>
                <a:spcPct val="30000"/>
              </a:spcBef>
            </a:pPr>
            <a:r>
              <a:rPr lang="en-US" altLang="en-US" sz="2400" dirty="0">
                <a:latin typeface="+mj-lt"/>
              </a:rPr>
              <a:t>If population distribution is fairly symmetric, </a:t>
            </a:r>
            <a:r>
              <a:rPr lang="en-US" altLang="en-US" sz="2400" i="1" dirty="0">
                <a:latin typeface="+mj-lt"/>
              </a:rPr>
              <a:t>n</a:t>
            </a:r>
            <a:r>
              <a:rPr lang="en-US" altLang="en-US" sz="2400" dirty="0">
                <a:latin typeface="+mj-lt"/>
              </a:rPr>
              <a:t> &gt; 5</a:t>
            </a:r>
          </a:p>
          <a:p>
            <a:pPr marL="982980" lvl="2" indent="-342900">
              <a:lnSpc>
                <a:spcPct val="110000"/>
              </a:lnSpc>
              <a:spcBef>
                <a:spcPct val="30000"/>
              </a:spcBef>
            </a:pPr>
            <a:r>
              <a:rPr lang="en-US" altLang="en-US" sz="2400" dirty="0">
                <a:latin typeface="+mj-lt"/>
              </a:rPr>
              <a:t>If population distribution is normal, any </a:t>
            </a:r>
            <a:r>
              <a:rPr lang="en-US" altLang="en-US" sz="2400" i="1" dirty="0">
                <a:latin typeface="+mj-lt"/>
              </a:rPr>
              <a:t>n </a:t>
            </a:r>
            <a:r>
              <a:rPr lang="en-US" altLang="en-US" sz="2400" dirty="0">
                <a:latin typeface="+mj-lt"/>
              </a:rPr>
              <a:t>would work</a:t>
            </a:r>
          </a:p>
          <a:p>
            <a:pPr marL="982980" lvl="2" indent="-342900">
              <a:lnSpc>
                <a:spcPct val="110000"/>
              </a:lnSpc>
              <a:spcBef>
                <a:spcPct val="30000"/>
              </a:spcBef>
            </a:pPr>
            <a:endParaRPr lang="en-US" altLang="en-US" sz="2400" dirty="0">
              <a:latin typeface="+mj-lt"/>
            </a:endParaRPr>
          </a:p>
          <a:p>
            <a:pPr marL="982980" lvl="2" indent="-342900">
              <a:lnSpc>
                <a:spcPct val="110000"/>
              </a:lnSpc>
              <a:spcBef>
                <a:spcPct val="30000"/>
              </a:spcBef>
            </a:pPr>
            <a:endParaRPr lang="en-US" altLang="en-US" sz="2400" dirty="0">
              <a:latin typeface="+mj-lt"/>
            </a:endParaRPr>
          </a:p>
          <a:p>
            <a:pPr marL="982980" lvl="2" indent="-342900">
              <a:lnSpc>
                <a:spcPct val="110000"/>
              </a:lnSpc>
              <a:spcBef>
                <a:spcPct val="30000"/>
              </a:spcBef>
            </a:pPr>
            <a:endParaRPr lang="en-US" altLang="en-US" sz="2400" dirty="0">
              <a:latin typeface="+mj-lt"/>
            </a:endParaRPr>
          </a:p>
          <a:p>
            <a:pPr marL="982980" lvl="2" indent="-342900">
              <a:lnSpc>
                <a:spcPct val="110000"/>
              </a:lnSpc>
              <a:spcBef>
                <a:spcPct val="30000"/>
              </a:spcBef>
            </a:pPr>
            <a:endParaRPr lang="en-US" altLang="en-US" sz="2400" dirty="0">
              <a:latin typeface="+mj-lt"/>
            </a:endParaRPr>
          </a:p>
          <a:p>
            <a:pPr marL="982980" lvl="2" indent="-342900">
              <a:lnSpc>
                <a:spcPct val="110000"/>
              </a:lnSpc>
              <a:spcBef>
                <a:spcPct val="30000"/>
              </a:spcBef>
            </a:pPr>
            <a:endParaRPr lang="en-US" altLang="en-US" sz="2400" dirty="0">
              <a:latin typeface="+mj-lt"/>
            </a:endParaRPr>
          </a:p>
          <a:p>
            <a:pPr marL="365760" lvl="1" indent="0">
              <a:lnSpc>
                <a:spcPct val="110000"/>
              </a:lnSpc>
              <a:spcBef>
                <a:spcPct val="30000"/>
              </a:spcBef>
              <a:buNone/>
            </a:pPr>
            <a:endParaRPr lang="en-US" altLang="en-US" dirty="0">
              <a:solidFill>
                <a:srgbClr val="7030A0"/>
              </a:solidFill>
              <a:latin typeface="+mj-lt"/>
            </a:endParaRPr>
          </a:p>
          <a:p>
            <a:pPr marL="365760" lvl="1" indent="0">
              <a:lnSpc>
                <a:spcPct val="110000"/>
              </a:lnSpc>
              <a:spcBef>
                <a:spcPct val="30000"/>
              </a:spcBef>
              <a:buNone/>
            </a:pPr>
            <a:endParaRPr lang="en-US" altLang="en-US" dirty="0">
              <a:solidFill>
                <a:srgbClr val="7030A0"/>
              </a:solidFill>
              <a:latin typeface="+mj-lt"/>
            </a:endParaRPr>
          </a:p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endParaRPr lang="en-US" sz="2400" dirty="0">
              <a:latin typeface="+mj-lt"/>
            </a:endParaRPr>
          </a:p>
          <a:p>
            <a:pPr marL="342900" indent="-342900">
              <a:lnSpc>
                <a:spcPct val="110000"/>
              </a:lnSpc>
              <a:spcBef>
                <a:spcPct val="30000"/>
              </a:spcBef>
            </a:pP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EC9E85AA-16FB-A8C8-881E-E751CA1EE7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en-US" dirty="0"/>
                  <a:t>Sampling: 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istribution</m:t>
                    </m:r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EC9E85AA-16FB-A8C8-881E-E751CA1EE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  <a:blipFill>
                <a:blip r:embed="rId3"/>
                <a:stretch>
                  <a:fillRect l="-2413" t="-22388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030E862D-B81A-4632-6CE8-6231CBB7C9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Q. What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if</m:t>
                    </m:r>
                    <m:r>
                      <m:rPr>
                        <m:nor/>
                      </m:rP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𝐧𝐨𝐭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030E862D-B81A-4632-6CE8-6231CBB7C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4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172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CF4BDD6-6447-4A1F-8807-B04491790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880" y="1547446"/>
            <a:ext cx="3169920" cy="3962400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63965B5-D966-4A5A-9922-A91205660C16}"/>
              </a:ext>
            </a:extLst>
          </p:cNvPr>
          <p:cNvSpPr txBox="1">
            <a:spLocks/>
          </p:cNvSpPr>
          <p:nvPr/>
        </p:nvSpPr>
        <p:spPr>
          <a:xfrm>
            <a:off x="838200" y="1193370"/>
            <a:ext cx="6483556" cy="518443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+mj-lt"/>
              </a:rPr>
              <a:t>Assume there is a population:</a:t>
            </a:r>
          </a:p>
          <a:p>
            <a:pPr lvl="1"/>
            <a:r>
              <a:rPr lang="en-US" dirty="0">
                <a:latin typeface="+mj-lt"/>
              </a:rPr>
              <a:t>Population size: </a:t>
            </a:r>
            <a:r>
              <a:rPr lang="en-US" i="1" dirty="0">
                <a:latin typeface="+mj-lt"/>
              </a:rPr>
              <a:t>N</a:t>
            </a:r>
            <a:r>
              <a:rPr lang="en-US" dirty="0">
                <a:latin typeface="+mj-lt"/>
              </a:rPr>
              <a:t> = 4</a:t>
            </a:r>
          </a:p>
          <a:p>
            <a:pPr lvl="1"/>
            <a:r>
              <a:rPr lang="en-US" dirty="0">
                <a:latin typeface="+mj-lt"/>
              </a:rPr>
              <a:t>Random variable: X = age</a:t>
            </a:r>
          </a:p>
          <a:p>
            <a:pPr lvl="1"/>
            <a:r>
              <a:rPr lang="en-US" dirty="0">
                <a:latin typeface="+mj-lt"/>
              </a:rPr>
              <a:t>X = 18, 20, 22, 24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A9831D6-E16F-505E-D4FD-F605C79185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en-US" dirty="0"/>
                  <a:t>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istribution</m:t>
                    </m:r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A9831D6-E16F-505E-D4FD-F605C7918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  <a:blipFill>
                <a:blip r:embed="rId4"/>
                <a:stretch>
                  <a:fillRect l="-2413" t="-22388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8E07CB0-8A7F-E47D-31D6-D80CDC476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528646"/>
            <a:ext cx="3811653" cy="249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09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02366-3BED-4FFB-AFDB-E435A6029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407" y="514515"/>
            <a:ext cx="3811653" cy="24951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CFD9E8-43F4-413F-A0EE-1A109FFFEF60}"/>
                  </a:ext>
                </a:extLst>
              </p:cNvPr>
              <p:cNvSpPr txBox="1"/>
              <p:nvPr/>
            </p:nvSpPr>
            <p:spPr>
              <a:xfrm>
                <a:off x="1348958" y="5167651"/>
                <a:ext cx="2687363" cy="514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=2.24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CFD9E8-43F4-413F-A0EE-1A109FFFE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958" y="5167651"/>
                <a:ext cx="2687363" cy="514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809CB2BA-061C-4F69-843C-2590B64EC80B}"/>
              </a:ext>
            </a:extLst>
          </p:cNvPr>
          <p:cNvSpPr/>
          <p:nvPr/>
        </p:nvSpPr>
        <p:spPr>
          <a:xfrm>
            <a:off x="4913713" y="3322687"/>
            <a:ext cx="357127" cy="442517"/>
          </a:xfrm>
          <a:prstGeom prst="rect">
            <a:avLst/>
          </a:prstGeom>
          <a:solidFill>
            <a:srgbClr val="69F343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BC6EDB-4042-456F-ABAB-87BCAF83DC36}"/>
              </a:ext>
            </a:extLst>
          </p:cNvPr>
          <p:cNvSpPr/>
          <p:nvPr/>
        </p:nvSpPr>
        <p:spPr>
          <a:xfrm>
            <a:off x="3161847" y="4478112"/>
            <a:ext cx="357127" cy="442517"/>
          </a:xfrm>
          <a:prstGeom prst="rect">
            <a:avLst/>
          </a:prstGeom>
          <a:solidFill>
            <a:srgbClr val="69F343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57D0F0-6529-46E2-89BD-5DB41F34CD1C}"/>
              </a:ext>
            </a:extLst>
          </p:cNvPr>
          <p:cNvSpPr/>
          <p:nvPr/>
        </p:nvSpPr>
        <p:spPr>
          <a:xfrm>
            <a:off x="4735150" y="4478112"/>
            <a:ext cx="357127" cy="442517"/>
          </a:xfrm>
          <a:prstGeom prst="rect">
            <a:avLst/>
          </a:prstGeom>
          <a:solidFill>
            <a:srgbClr val="69F343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F01A10-B5FF-487B-8734-94A3592846CE}"/>
              </a:ext>
            </a:extLst>
          </p:cNvPr>
          <p:cNvSpPr/>
          <p:nvPr/>
        </p:nvSpPr>
        <p:spPr>
          <a:xfrm>
            <a:off x="6246874" y="4478112"/>
            <a:ext cx="357127" cy="442517"/>
          </a:xfrm>
          <a:prstGeom prst="rect">
            <a:avLst/>
          </a:prstGeom>
          <a:solidFill>
            <a:srgbClr val="69F343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0CFEC7-F49E-4D58-925E-36EAEC89B109}"/>
              </a:ext>
            </a:extLst>
          </p:cNvPr>
          <p:cNvSpPr/>
          <p:nvPr/>
        </p:nvSpPr>
        <p:spPr>
          <a:xfrm>
            <a:off x="7770497" y="4478112"/>
            <a:ext cx="357127" cy="442517"/>
          </a:xfrm>
          <a:prstGeom prst="rect">
            <a:avLst/>
          </a:prstGeom>
          <a:solidFill>
            <a:srgbClr val="69F343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3BB524-D085-4042-83EF-19DB50298640}"/>
                  </a:ext>
                </a:extLst>
              </p:cNvPr>
              <p:cNvSpPr txBox="1"/>
              <p:nvPr/>
            </p:nvSpPr>
            <p:spPr>
              <a:xfrm>
                <a:off x="1271074" y="3180866"/>
                <a:ext cx="4495800" cy="726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18+20+22+24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3BB524-D085-4042-83EF-19DB50298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074" y="3180866"/>
                <a:ext cx="4495800" cy="726161"/>
              </a:xfrm>
              <a:prstGeom prst="rect">
                <a:avLst/>
              </a:prstGeom>
              <a:blipFill>
                <a:blip r:embed="rId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A2A0C5-2C10-4FD3-926E-DB501E3B68E7}"/>
                  </a:ext>
                </a:extLst>
              </p:cNvPr>
              <p:cNvSpPr txBox="1"/>
              <p:nvPr/>
            </p:nvSpPr>
            <p:spPr>
              <a:xfrm>
                <a:off x="1304252" y="4478112"/>
                <a:ext cx="798986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(18−21)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+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(20−21)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(22−21)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(24−21)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A2A0C5-2C10-4FD3-926E-DB501E3B6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252" y="4478112"/>
                <a:ext cx="7989869" cy="769441"/>
              </a:xfrm>
              <a:prstGeom prst="rect">
                <a:avLst/>
              </a:prstGeom>
              <a:blipFill>
                <a:blip r:embed="rId6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68BAB72E-2670-384A-B06E-351E1A1E63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en-US" dirty="0"/>
                  <a:t>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istribution</m:t>
                    </m:r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68BAB72E-2670-384A-B06E-351E1A1E6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  <a:blipFill>
                <a:blip r:embed="rId7"/>
                <a:stretch>
                  <a:fillRect l="-2413" t="-22388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4B67550-EB54-8271-70EF-3A39AB8C7169}"/>
              </a:ext>
            </a:extLst>
          </p:cNvPr>
          <p:cNvSpPr txBox="1">
            <a:spLocks/>
          </p:cNvSpPr>
          <p:nvPr/>
        </p:nvSpPr>
        <p:spPr>
          <a:xfrm>
            <a:off x="794543" y="2231956"/>
            <a:ext cx="6483556" cy="518443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+mj-lt"/>
              </a:rPr>
              <a:t>Summary measures of X:</a:t>
            </a:r>
          </a:p>
          <a:p>
            <a:pPr lvl="1"/>
            <a:r>
              <a:rPr lang="en-US" sz="2400" dirty="0">
                <a:latin typeface="+mj-lt"/>
              </a:rPr>
              <a:t>Mean: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endParaRPr lang="en-US" sz="2400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Standard deviation: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473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  <p:bldP spid="16" grpId="0" animBg="1"/>
      <p:bldP spid="17" grpId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C65494-71EF-4604-88A7-09EFFBD9C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1" y="2895601"/>
            <a:ext cx="3154289" cy="30171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0">
                <a:extLst>
                  <a:ext uri="{FF2B5EF4-FFF2-40B4-BE49-F238E27FC236}">
                    <a16:creationId xmlns:a16="http://schemas.microsoft.com/office/drawing/2014/main" id="{B468ABD1-233E-4192-AC86-3A0D231AC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3427" y="5680368"/>
                <a:ext cx="2666963" cy="795987"/>
              </a:xfrm>
              <a:prstGeom prst="rect">
                <a:avLst/>
              </a:prstGeom>
              <a:solidFill>
                <a:srgbClr val="FDE0BD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3300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55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CC3300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2200" dirty="0"/>
                  <a:t>16 sample means </a:t>
                </a:r>
                <a:r>
                  <a:rPr lang="en-US" altLang="en-US" sz="22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en-US" altLang="en-US" sz="2200" dirty="0">
                    <a:solidFill>
                      <a:srgbClr val="FF0000"/>
                    </a:solidFill>
                  </a:rPr>
                  <a:t>16 values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en-US" sz="2200" dirty="0">
                    <a:solidFill>
                      <a:srgbClr val="FF0000"/>
                    </a:solidFill>
                  </a:rPr>
                  <a:t> </a:t>
                </a:r>
                <a:endParaRPr lang="en-US" altLang="en-US" sz="2200" dirty="0"/>
              </a:p>
            </p:txBody>
          </p:sp>
        </mc:Choice>
        <mc:Fallback xmlns="">
          <p:sp>
            <p:nvSpPr>
              <p:cNvPr id="17" name="Rectangle 10">
                <a:extLst>
                  <a:ext uri="{FF2B5EF4-FFF2-40B4-BE49-F238E27FC236}">
                    <a16:creationId xmlns:a16="http://schemas.microsoft.com/office/drawing/2014/main" id="{B468ABD1-233E-4192-AC86-3A0D231AC5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43427" y="5680368"/>
                <a:ext cx="2666963" cy="795987"/>
              </a:xfrm>
              <a:prstGeom prst="rect">
                <a:avLst/>
              </a:prstGeom>
              <a:blipFill>
                <a:blip r:embed="rId4"/>
                <a:stretch>
                  <a:fillRect l="-2347" t="-3077" b="-12308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5F1775-52F1-4D7B-A3D1-2765143990D1}"/>
                  </a:ext>
                </a:extLst>
              </p:cNvPr>
              <p:cNvSpPr txBox="1"/>
              <p:nvPr/>
            </p:nvSpPr>
            <p:spPr>
              <a:xfrm>
                <a:off x="2462932" y="2417610"/>
                <a:ext cx="2427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/>
                                  <a:ea typeface="Cambria Math"/>
                                </a:rPr>
                                <m:t>𝑿</m:t>
                              </m:r>
                            </m:e>
                          </m:acc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/>
                            </a:rPr>
                            <m:t>=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5F1775-52F1-4D7B-A3D1-276514399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932" y="2417610"/>
                <a:ext cx="2427952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4CECB31-8B7D-43B6-9E6C-735F3B84A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162" y="2648441"/>
            <a:ext cx="4119638" cy="29074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0">
                <a:extLst>
                  <a:ext uri="{FF2B5EF4-FFF2-40B4-BE49-F238E27FC236}">
                    <a16:creationId xmlns:a16="http://schemas.microsoft.com/office/drawing/2014/main" id="{56CDE08E-3D1E-4FF5-BA84-10BE2D070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7500" y="5680368"/>
                <a:ext cx="2666963" cy="795987"/>
              </a:xfrm>
              <a:prstGeom prst="rect">
                <a:avLst/>
              </a:prstGeom>
              <a:solidFill>
                <a:srgbClr val="FDE0BD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3300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55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CC3300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2200" dirty="0"/>
                  <a:t>Distribution of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en-US" sz="2200" dirty="0"/>
                  <a:t> </a:t>
                </a:r>
              </a:p>
            </p:txBody>
          </p:sp>
        </mc:Choice>
        <mc:Fallback xmlns="">
          <p:sp>
            <p:nvSpPr>
              <p:cNvPr id="19" name="Rectangle 10">
                <a:extLst>
                  <a:ext uri="{FF2B5EF4-FFF2-40B4-BE49-F238E27FC236}">
                    <a16:creationId xmlns:a16="http://schemas.microsoft.com/office/drawing/2014/main" id="{56CDE08E-3D1E-4FF5-BA84-10BE2D0705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7500" y="5680368"/>
                <a:ext cx="2666963" cy="795987"/>
              </a:xfrm>
              <a:prstGeom prst="rect">
                <a:avLst/>
              </a:prstGeom>
              <a:blipFill>
                <a:blip r:embed="rId7"/>
                <a:stretch>
                  <a:fillRect t="-3077" b="-12308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utoShape 11">
            <a:extLst>
              <a:ext uri="{FF2B5EF4-FFF2-40B4-BE49-F238E27FC236}">
                <a16:creationId xmlns:a16="http://schemas.microsoft.com/office/drawing/2014/main" id="{649A5D39-2248-4449-9276-32A0FDD40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0966" y="4123428"/>
            <a:ext cx="389518" cy="377456"/>
          </a:xfrm>
          <a:prstGeom prst="righ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BDE144-9165-404B-86A1-7266D47ECA9E}"/>
              </a:ext>
            </a:extLst>
          </p:cNvPr>
          <p:cNvSpPr/>
          <p:nvPr/>
        </p:nvSpPr>
        <p:spPr>
          <a:xfrm>
            <a:off x="2959900" y="4626957"/>
            <a:ext cx="372140" cy="35265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E3FF49-ACE8-4533-A361-9173E6203AA4}"/>
              </a:ext>
            </a:extLst>
          </p:cNvPr>
          <p:cNvSpPr/>
          <p:nvPr/>
        </p:nvSpPr>
        <p:spPr>
          <a:xfrm>
            <a:off x="3480084" y="4151782"/>
            <a:ext cx="372140" cy="35265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F31C32-C36B-4B0D-8014-2A40E85E6397}"/>
              </a:ext>
            </a:extLst>
          </p:cNvPr>
          <p:cNvSpPr/>
          <p:nvPr/>
        </p:nvSpPr>
        <p:spPr>
          <a:xfrm>
            <a:off x="4061740" y="3666386"/>
            <a:ext cx="372140" cy="35265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B105FB-C827-41E6-888B-424F4D252F58}"/>
              </a:ext>
            </a:extLst>
          </p:cNvPr>
          <p:cNvSpPr/>
          <p:nvPr/>
        </p:nvSpPr>
        <p:spPr>
          <a:xfrm>
            <a:off x="2959900" y="5091830"/>
            <a:ext cx="372140" cy="352656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22DCE0-9EB9-47FB-B1BD-BD98EA84F98C}"/>
              </a:ext>
            </a:extLst>
          </p:cNvPr>
          <p:cNvSpPr/>
          <p:nvPr/>
        </p:nvSpPr>
        <p:spPr>
          <a:xfrm>
            <a:off x="3462613" y="4634899"/>
            <a:ext cx="372140" cy="352656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1ED12A-6984-4047-95E2-4DD4833235F2}"/>
              </a:ext>
            </a:extLst>
          </p:cNvPr>
          <p:cNvSpPr/>
          <p:nvPr/>
        </p:nvSpPr>
        <p:spPr>
          <a:xfrm>
            <a:off x="4029755" y="4155161"/>
            <a:ext cx="372140" cy="352656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FE64AF-BBDF-4681-84D9-C660D8DA38AC}"/>
              </a:ext>
            </a:extLst>
          </p:cNvPr>
          <p:cNvSpPr/>
          <p:nvPr/>
        </p:nvSpPr>
        <p:spPr>
          <a:xfrm>
            <a:off x="4587633" y="3686326"/>
            <a:ext cx="372140" cy="352656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C6A70F-A8C4-4B2B-BDF7-3319431E98E9}"/>
              </a:ext>
            </a:extLst>
          </p:cNvPr>
          <p:cNvSpPr/>
          <p:nvPr/>
        </p:nvSpPr>
        <p:spPr>
          <a:xfrm>
            <a:off x="3470058" y="5109185"/>
            <a:ext cx="372140" cy="35265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AA8FDB-4303-4DE2-8343-57EDDB8B4D46}"/>
              </a:ext>
            </a:extLst>
          </p:cNvPr>
          <p:cNvSpPr/>
          <p:nvPr/>
        </p:nvSpPr>
        <p:spPr>
          <a:xfrm>
            <a:off x="4061740" y="4623865"/>
            <a:ext cx="372140" cy="35265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50E996-DC4D-4A8E-A4AC-D4C95E3117A4}"/>
              </a:ext>
            </a:extLst>
          </p:cNvPr>
          <p:cNvSpPr/>
          <p:nvPr/>
        </p:nvSpPr>
        <p:spPr>
          <a:xfrm>
            <a:off x="4579719" y="4123428"/>
            <a:ext cx="372140" cy="35265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13533BA6-D7BF-9350-C4CC-A3B1AEB389F1}"/>
              </a:ext>
            </a:extLst>
          </p:cNvPr>
          <p:cNvSpPr/>
          <p:nvPr/>
        </p:nvSpPr>
        <p:spPr>
          <a:xfrm>
            <a:off x="7919964" y="2821356"/>
            <a:ext cx="366787" cy="780559"/>
          </a:xfrm>
          <a:prstGeom prst="downArrow">
            <a:avLst/>
          </a:prstGeom>
          <a:solidFill>
            <a:srgbClr val="00B0F0">
              <a:alpha val="50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CA01060-CE57-BE5B-83DE-137B33EC409C}"/>
              </a:ext>
            </a:extLst>
          </p:cNvPr>
          <p:cNvSpPr/>
          <p:nvPr/>
        </p:nvSpPr>
        <p:spPr>
          <a:xfrm>
            <a:off x="7422761" y="3110204"/>
            <a:ext cx="366787" cy="780559"/>
          </a:xfrm>
          <a:prstGeom prst="downArrow">
            <a:avLst/>
          </a:prstGeom>
          <a:solidFill>
            <a:srgbClr val="FF0000">
              <a:alpha val="50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36CB63D5-87CD-4DA7-1906-C82565E2B6AE}"/>
              </a:ext>
            </a:extLst>
          </p:cNvPr>
          <p:cNvSpPr/>
          <p:nvPr/>
        </p:nvSpPr>
        <p:spPr>
          <a:xfrm>
            <a:off x="8358114" y="3110204"/>
            <a:ext cx="366787" cy="780559"/>
          </a:xfrm>
          <a:prstGeom prst="downArrow">
            <a:avLst/>
          </a:prstGeom>
          <a:solidFill>
            <a:srgbClr val="FFFF00">
              <a:alpha val="80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itle 1">
                <a:extLst>
                  <a:ext uri="{FF2B5EF4-FFF2-40B4-BE49-F238E27FC236}">
                    <a16:creationId xmlns:a16="http://schemas.microsoft.com/office/drawing/2014/main" id="{9FF9391D-1321-32E2-B8C0-D239F9CAAE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en-US" dirty="0"/>
                  <a:t>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istribution</m:t>
                    </m:r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5" name="Title 1">
                <a:extLst>
                  <a:ext uri="{FF2B5EF4-FFF2-40B4-BE49-F238E27FC236}">
                    <a16:creationId xmlns:a16="http://schemas.microsoft.com/office/drawing/2014/main" id="{9FF9391D-1321-32E2-B8C0-D239F9CAA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  <a:blipFill>
                <a:blip r:embed="rId8"/>
                <a:stretch>
                  <a:fillRect l="-2413" t="-22388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itle 1">
            <a:extLst>
              <a:ext uri="{FF2B5EF4-FFF2-40B4-BE49-F238E27FC236}">
                <a16:creationId xmlns:a16="http://schemas.microsoft.com/office/drawing/2014/main" id="{D6C8A926-B631-3267-6F5F-0FE68104E19D}"/>
              </a:ext>
            </a:extLst>
          </p:cNvPr>
          <p:cNvSpPr txBox="1">
            <a:spLocks/>
          </p:cNvSpPr>
          <p:nvPr/>
        </p:nvSpPr>
        <p:spPr>
          <a:xfrm>
            <a:off x="838200" y="891153"/>
            <a:ext cx="10515600" cy="7439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Consider all possible samples of size n = 2.</a:t>
            </a:r>
          </a:p>
        </p:txBody>
      </p:sp>
    </p:spTree>
    <p:extLst>
      <p:ext uri="{BB962C8B-B14F-4D97-AF65-F5344CB8AC3E}">
        <p14:creationId xmlns:p14="http://schemas.microsoft.com/office/powerpoint/2010/main" val="198166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" grpId="0" animBg="1"/>
      <p:bldP spid="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A675D864-B682-43CC-A510-8EEECC2A1B4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81200" y="304801"/>
                <a:ext cx="8915400" cy="1118191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4000" dirty="0"/>
                  <a:t>Distribution of </a:t>
                </a:r>
                <a:r>
                  <a:rPr lang="en-US" altLang="zh-CN" sz="4000" i="1" dirty="0">
                    <a:latin typeface="+mn-lt"/>
                  </a:rPr>
                  <a:t>X</a:t>
                </a:r>
                <a:r>
                  <a:rPr lang="en-US" altLang="zh-CN" sz="4000" dirty="0"/>
                  <a:t>   vs.   Distribution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4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4000" dirty="0"/>
                  <a:t> </a:t>
                </a:r>
                <a:endParaRPr lang="en-US" altLang="en-US" sz="4000" dirty="0"/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A675D864-B682-43CC-A510-8EEECC2A1B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81200" y="304801"/>
                <a:ext cx="8915400" cy="1118191"/>
              </a:xfrm>
              <a:blipFill>
                <a:blip r:embed="rId3"/>
                <a:stretch>
                  <a:fillRect l="-2418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317896F2-C05B-46D6-A780-00AADD451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671088"/>
            <a:ext cx="4083746" cy="2882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5">
                <a:extLst>
                  <a:ext uri="{FF2B5EF4-FFF2-40B4-BE49-F238E27FC236}">
                    <a16:creationId xmlns:a16="http://schemas.microsoft.com/office/drawing/2014/main" id="{FDFDA155-202A-4C80-9C8D-64497642EF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66260" y="1693557"/>
                <a:ext cx="4343400" cy="2069757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200" dirty="0">
                    <a:solidFill>
                      <a:srgbClr val="00B0F0"/>
                    </a:solidFill>
                  </a:rPr>
                  <a:t>Population distribution:</a:t>
                </a:r>
              </a:p>
              <a:p>
                <a:pPr lvl="1"/>
                <a:r>
                  <a:rPr lang="en-US" sz="2200" dirty="0"/>
                  <a:t>Distribution of </a:t>
                </a:r>
                <a:r>
                  <a:rPr lang="en-US" sz="2200" i="1" dirty="0"/>
                  <a:t>X</a:t>
                </a:r>
              </a:p>
              <a:p>
                <a:pPr lvl="1"/>
                <a:r>
                  <a:rPr lang="en-US" sz="2200" i="1" dirty="0"/>
                  <a:t>N </a:t>
                </a:r>
                <a:r>
                  <a:rPr lang="en-US" sz="2200" dirty="0"/>
                  <a:t>= 4</a:t>
                </a:r>
              </a:p>
              <a:p>
                <a:pPr lvl="1"/>
                <a:r>
                  <a:rPr lang="en-US" sz="2200" dirty="0"/>
                  <a:t>Mean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=21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Std. dev.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=2.24</m:t>
                    </m:r>
                  </m:oMath>
                </a14:m>
                <a:endParaRPr lang="en-US" sz="2200" dirty="0"/>
              </a:p>
              <a:p>
                <a:pPr marL="0" indent="0">
                  <a:buNone/>
                </a:pPr>
                <a:endParaRPr lang="en-US" sz="2400" dirty="0">
                  <a:solidFill>
                    <a:srgbClr val="10213F"/>
                  </a:solidFill>
                </a:endParaRPr>
              </a:p>
            </p:txBody>
          </p:sp>
        </mc:Choice>
        <mc:Fallback xmlns="">
          <p:sp>
            <p:nvSpPr>
              <p:cNvPr id="33" name="Content Placeholder 5">
                <a:extLst>
                  <a:ext uri="{FF2B5EF4-FFF2-40B4-BE49-F238E27FC236}">
                    <a16:creationId xmlns:a16="http://schemas.microsoft.com/office/drawing/2014/main" id="{FDFDA155-202A-4C80-9C8D-64497642E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260" y="1693557"/>
                <a:ext cx="4343400" cy="2069757"/>
              </a:xfrm>
              <a:prstGeom prst="rect">
                <a:avLst/>
              </a:prstGeom>
              <a:blipFill>
                <a:blip r:embed="rId5"/>
                <a:stretch>
                  <a:fillRect l="-1749" t="-1829" b="-4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5">
                <a:extLst>
                  <a:ext uri="{FF2B5EF4-FFF2-40B4-BE49-F238E27FC236}">
                    <a16:creationId xmlns:a16="http://schemas.microsoft.com/office/drawing/2014/main" id="{28B65B04-1370-46AB-8A0B-B5F7DC2456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53200" y="1693556"/>
                <a:ext cx="4343400" cy="2069757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200" dirty="0">
                    <a:solidFill>
                      <a:srgbClr val="00B0F0"/>
                    </a:solidFill>
                  </a:rPr>
                  <a:t>Sample mean distribution:</a:t>
                </a:r>
              </a:p>
              <a:p>
                <a:pPr lvl="1"/>
                <a:r>
                  <a:rPr lang="en-US" sz="2200" dirty="0"/>
                  <a:t>Distribution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200" dirty="0"/>
                  <a:t> </a:t>
                </a:r>
                <a:endParaRPr lang="en-US" sz="2200" i="1" dirty="0"/>
              </a:p>
              <a:p>
                <a:pPr lvl="1"/>
                <a:r>
                  <a:rPr lang="en-US" sz="2200" i="1" dirty="0"/>
                  <a:t>n </a:t>
                </a:r>
                <a:r>
                  <a:rPr lang="en-US" sz="2200" dirty="0"/>
                  <a:t>= 16</a:t>
                </a:r>
              </a:p>
              <a:p>
                <a:pPr lvl="1"/>
                <a:r>
                  <a:rPr lang="en-US" sz="2200" dirty="0"/>
                  <a:t>Mean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=21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Std. dev.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=1.58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4" name="Content Placeholder 5">
                <a:extLst>
                  <a:ext uri="{FF2B5EF4-FFF2-40B4-BE49-F238E27FC236}">
                    <a16:creationId xmlns:a16="http://schemas.microsoft.com/office/drawing/2014/main" id="{28B65B04-1370-46AB-8A0B-B5F7DC245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1693556"/>
                <a:ext cx="4343400" cy="2069757"/>
              </a:xfrm>
              <a:prstGeom prst="rect">
                <a:avLst/>
              </a:prstGeom>
              <a:blipFill>
                <a:blip r:embed="rId6"/>
                <a:stretch>
                  <a:fillRect l="-2041" t="-1829" b="-4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49F64FD-BC88-4DE6-B193-4AFA6E1B5FA5}"/>
              </a:ext>
            </a:extLst>
          </p:cNvPr>
          <p:cNvSpPr/>
          <p:nvPr/>
        </p:nvSpPr>
        <p:spPr>
          <a:xfrm>
            <a:off x="2325914" y="2898509"/>
            <a:ext cx="3048000" cy="381049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36E369-F99C-46B5-8BBE-40494A40614A}"/>
              </a:ext>
            </a:extLst>
          </p:cNvPr>
          <p:cNvSpPr/>
          <p:nvPr/>
        </p:nvSpPr>
        <p:spPr>
          <a:xfrm>
            <a:off x="2298447" y="3361274"/>
            <a:ext cx="3048000" cy="381049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2917E5-9A53-4BAC-BE84-E4AF59E609EE}"/>
              </a:ext>
            </a:extLst>
          </p:cNvPr>
          <p:cNvSpPr/>
          <p:nvPr/>
        </p:nvSpPr>
        <p:spPr>
          <a:xfrm>
            <a:off x="6786555" y="2898509"/>
            <a:ext cx="3048000" cy="381049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9E23FA-B165-4748-AD08-D1DA1777F5EC}"/>
              </a:ext>
            </a:extLst>
          </p:cNvPr>
          <p:cNvSpPr/>
          <p:nvPr/>
        </p:nvSpPr>
        <p:spPr>
          <a:xfrm>
            <a:off x="6786555" y="3359597"/>
            <a:ext cx="3048000" cy="381049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C8F304-93AE-46F4-853E-7E65FFB025C7}"/>
              </a:ext>
            </a:extLst>
          </p:cNvPr>
          <p:cNvSpPr txBox="1"/>
          <p:nvPr/>
        </p:nvSpPr>
        <p:spPr>
          <a:xfrm>
            <a:off x="5862395" y="2700093"/>
            <a:ext cx="381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=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F66B88-3748-486F-B8B8-5E1F733231A0}"/>
              </a:ext>
            </a:extLst>
          </p:cNvPr>
          <p:cNvSpPr txBox="1"/>
          <p:nvPr/>
        </p:nvSpPr>
        <p:spPr>
          <a:xfrm>
            <a:off x="5893926" y="3200541"/>
            <a:ext cx="381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48B765-2FD4-4B2A-B3AA-9F80A867817B}"/>
              </a:ext>
            </a:extLst>
          </p:cNvPr>
          <p:cNvSpPr/>
          <p:nvPr/>
        </p:nvSpPr>
        <p:spPr>
          <a:xfrm>
            <a:off x="5709746" y="2895179"/>
            <a:ext cx="699915" cy="381049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1899D5-01D6-4805-8D9D-B55BE7369523}"/>
              </a:ext>
            </a:extLst>
          </p:cNvPr>
          <p:cNvSpPr/>
          <p:nvPr/>
        </p:nvSpPr>
        <p:spPr>
          <a:xfrm>
            <a:off x="5709745" y="3359596"/>
            <a:ext cx="699915" cy="381049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E4C042D-B0C7-43FD-91B6-3E312F6B5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7454" y="3847167"/>
            <a:ext cx="4229986" cy="276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3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809286-DC6D-4DA5-97EE-DE6916219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272" y="1856657"/>
            <a:ext cx="3814928" cy="2209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E56B04-D631-40C7-A156-CDA940569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940" y="4261362"/>
            <a:ext cx="5486400" cy="2319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47B23B-0706-43BD-9BC8-C27FA3FE76CF}"/>
              </a:ext>
            </a:extLst>
          </p:cNvPr>
          <p:cNvSpPr txBox="1"/>
          <p:nvPr/>
        </p:nvSpPr>
        <p:spPr>
          <a:xfrm>
            <a:off x="6934200" y="2156675"/>
            <a:ext cx="3352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+mj-lt"/>
              </a:rPr>
              <a:t>Population Distribution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04741E-4BCE-4028-BCC5-AE00BF3EB9DE}"/>
              </a:ext>
            </a:extLst>
          </p:cNvPr>
          <p:cNvSpPr txBox="1"/>
          <p:nvPr/>
        </p:nvSpPr>
        <p:spPr>
          <a:xfrm>
            <a:off x="6786727" y="5410200"/>
            <a:ext cx="3962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+mj-lt"/>
              </a:rPr>
              <a:t>Sample Mean Distribution  </a:t>
            </a:r>
          </a:p>
          <a:p>
            <a:pPr algn="ctr"/>
            <a:r>
              <a:rPr lang="en-US" sz="2200" dirty="0">
                <a:latin typeface="+mj-lt"/>
              </a:rPr>
              <a:t>(becomes normal </a:t>
            </a:r>
          </a:p>
          <a:p>
            <a:pPr algn="ctr"/>
            <a:r>
              <a:rPr lang="en-US" sz="2200" dirty="0">
                <a:latin typeface="+mj-lt"/>
              </a:rPr>
              <a:t>as </a:t>
            </a:r>
            <a:r>
              <a:rPr lang="en-US" sz="2200" i="1" dirty="0">
                <a:latin typeface="+mj-lt"/>
              </a:rPr>
              <a:t>n</a:t>
            </a:r>
            <a:r>
              <a:rPr lang="en-US" sz="2200" dirty="0">
                <a:latin typeface="+mj-lt"/>
              </a:rPr>
              <a:t> goes up)</a:t>
            </a:r>
          </a:p>
        </p:txBody>
      </p:sp>
      <p:sp>
        <p:nvSpPr>
          <p:cNvPr id="11" name="Line 17">
            <a:extLst>
              <a:ext uri="{FF2B5EF4-FFF2-40B4-BE49-F238E27FC236}">
                <a16:creationId xmlns:a16="http://schemas.microsoft.com/office/drawing/2014/main" id="{4EF98D70-9A59-41D1-84B2-819C5032A2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63001" y="2961557"/>
            <a:ext cx="4927" cy="19385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E17586-5B3D-42DF-A432-E89FF005F8DD}"/>
              </a:ext>
            </a:extLst>
          </p:cNvPr>
          <p:cNvCxnSpPr>
            <a:cxnSpLocks/>
          </p:cNvCxnSpPr>
          <p:nvPr/>
        </p:nvCxnSpPr>
        <p:spPr>
          <a:xfrm>
            <a:off x="4696968" y="1600200"/>
            <a:ext cx="0" cy="4572000"/>
          </a:xfrm>
          <a:prstGeom prst="line">
            <a:avLst/>
          </a:prstGeom>
          <a:ln w="539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7B2403-D2EE-073D-7048-4502977F70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en-US" dirty="0"/>
                  <a:t>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istribution</m:t>
                    </m:r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7B2403-D2EE-073D-7048-4502977F7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  <a:blipFill>
                <a:blip r:embed="rId5"/>
                <a:stretch>
                  <a:fillRect l="-2413" t="-22388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F4A6CBC7-1E7C-FECD-552C-F07D6D66C0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Q. What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if</m:t>
                    </m:r>
                    <m:r>
                      <m:rPr>
                        <m:nor/>
                      </m:rP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𝐧𝐨𝐭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F4A6CBC7-1E7C-FECD-552C-F07D6D66C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6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78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31F00-F8F4-B930-BADA-758C5AEE2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5AD65DA-1CD6-1E81-C8D3-75D59CB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8244"/>
          </a:xfrm>
        </p:spPr>
        <p:txBody>
          <a:bodyPr anchor="t"/>
          <a:lstStyle/>
          <a:p>
            <a:r>
              <a:rPr lang="en-US" altLang="en-US" sz="4400" dirty="0"/>
              <a:t>But how do we learn about the population?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8F0E2FE-D8DA-3831-1695-772E629215E5}"/>
              </a:ext>
            </a:extLst>
          </p:cNvPr>
          <p:cNvSpPr txBox="1">
            <a:spLocks/>
          </p:cNvSpPr>
          <p:nvPr/>
        </p:nvSpPr>
        <p:spPr>
          <a:xfrm>
            <a:off x="838200" y="891153"/>
            <a:ext cx="10515600" cy="7439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Q. What can we say about the heights of all US residents?</a:t>
            </a:r>
          </a:p>
        </p:txBody>
      </p:sp>
      <p:sp>
        <p:nvSpPr>
          <p:cNvPr id="8" name="AutoShape 297">
            <a:extLst>
              <a:ext uri="{FF2B5EF4-FFF2-40B4-BE49-F238E27FC236}">
                <a16:creationId xmlns:a16="http://schemas.microsoft.com/office/drawing/2014/main" id="{5718A6FA-5C76-5B64-FFD2-6ECF64F4B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500" y="4857750"/>
            <a:ext cx="114300" cy="114300"/>
          </a:xfrm>
          <a:prstGeom prst="star4">
            <a:avLst>
              <a:gd name="adj" fmla="val 12500"/>
            </a:avLst>
          </a:prstGeom>
          <a:solidFill>
            <a:srgbClr val="008000"/>
          </a:solidFill>
          <a:ln w="38100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350"/>
          </a:p>
        </p:txBody>
      </p:sp>
      <p:sp>
        <p:nvSpPr>
          <p:cNvPr id="9" name="Oval 287">
            <a:extLst>
              <a:ext uri="{FF2B5EF4-FFF2-40B4-BE49-F238E27FC236}">
                <a16:creationId xmlns:a16="http://schemas.microsoft.com/office/drawing/2014/main" id="{FD9D62F6-1E2D-278A-D8EB-79A3846BB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0615" y="1828800"/>
            <a:ext cx="2057400" cy="348615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" name="Text Box 329">
            <a:extLst>
              <a:ext uri="{FF2B5EF4-FFF2-40B4-BE49-F238E27FC236}">
                <a16:creationId xmlns:a16="http://schemas.microsoft.com/office/drawing/2014/main" id="{423BEAF8-5982-759C-F791-58A31627B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430" y="5486400"/>
            <a:ext cx="197048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1" name="Line 327">
            <a:extLst>
              <a:ext uri="{FF2B5EF4-FFF2-40B4-BE49-F238E27FC236}">
                <a16:creationId xmlns:a16="http://schemas.microsoft.com/office/drawing/2014/main" id="{C71509E0-EFF8-0B34-CEBD-4CD0317F5F6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93564" y="6018789"/>
            <a:ext cx="1338350" cy="82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050"/>
          </a:p>
        </p:txBody>
      </p:sp>
      <p:sp>
        <p:nvSpPr>
          <p:cNvPr id="12" name="Text Box 333">
            <a:extLst>
              <a:ext uri="{FF2B5EF4-FFF2-40B4-BE49-F238E27FC236}">
                <a16:creationId xmlns:a16="http://schemas.microsoft.com/office/drawing/2014/main" id="{0A4795F0-9B6D-BF4B-CC90-513FC1892249}"/>
              </a:ext>
            </a:extLst>
          </p:cNvPr>
          <p:cNvSpPr txBox="1">
            <a:spLocks noChangeArrowheads="1"/>
          </p:cNvSpPr>
          <p:nvPr/>
        </p:nvSpPr>
        <p:spPr bwMode="auto">
          <a:xfrm rot="21588116">
            <a:off x="5493007" y="5524569"/>
            <a:ext cx="1765697" cy="430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/>
              <a:t>Inference</a:t>
            </a:r>
          </a:p>
        </p:txBody>
      </p:sp>
      <p:sp>
        <p:nvSpPr>
          <p:cNvPr id="13" name="Line 331">
            <a:extLst>
              <a:ext uri="{FF2B5EF4-FFF2-40B4-BE49-F238E27FC236}">
                <a16:creationId xmlns:a16="http://schemas.microsoft.com/office/drawing/2014/main" id="{FFD1E452-9E04-6C5B-1B6F-EBC305FE9A1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90496" y="2160029"/>
            <a:ext cx="2084781" cy="46671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050"/>
          </a:p>
        </p:txBody>
      </p:sp>
      <p:sp>
        <p:nvSpPr>
          <p:cNvPr id="14" name="Text Box 332">
            <a:extLst>
              <a:ext uri="{FF2B5EF4-FFF2-40B4-BE49-F238E27FC236}">
                <a16:creationId xmlns:a16="http://schemas.microsoft.com/office/drawing/2014/main" id="{7B856BC0-F676-ECF3-EA2B-DB9E778C3097}"/>
              </a:ext>
            </a:extLst>
          </p:cNvPr>
          <p:cNvSpPr txBox="1">
            <a:spLocks noChangeArrowheads="1"/>
          </p:cNvSpPr>
          <p:nvPr/>
        </p:nvSpPr>
        <p:spPr bwMode="auto">
          <a:xfrm rot="621609">
            <a:off x="5855081" y="1886437"/>
            <a:ext cx="176569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solidFill>
                  <a:srgbClr val="FF0000"/>
                </a:solidFill>
              </a:rPr>
              <a:t>Sampling</a:t>
            </a:r>
          </a:p>
        </p:txBody>
      </p:sp>
      <p:grpSp>
        <p:nvGrpSpPr>
          <p:cNvPr id="15" name="Group 344">
            <a:extLst>
              <a:ext uri="{FF2B5EF4-FFF2-40B4-BE49-F238E27FC236}">
                <a16:creationId xmlns:a16="http://schemas.microsoft.com/office/drawing/2014/main" id="{58F980B4-D9CA-EAE7-B9A0-A353EEE6744A}"/>
              </a:ext>
            </a:extLst>
          </p:cNvPr>
          <p:cNvGrpSpPr>
            <a:grpSpLocks/>
          </p:cNvGrpSpPr>
          <p:nvPr/>
        </p:nvGrpSpPr>
        <p:grpSpPr bwMode="auto">
          <a:xfrm>
            <a:off x="4006367" y="2057400"/>
            <a:ext cx="1627585" cy="3086100"/>
            <a:chOff x="1008" y="1008"/>
            <a:chExt cx="1367" cy="2592"/>
          </a:xfrm>
        </p:grpSpPr>
        <p:sp>
          <p:nvSpPr>
            <p:cNvPr id="16" name="Oval 345">
              <a:extLst>
                <a:ext uri="{FF2B5EF4-FFF2-40B4-BE49-F238E27FC236}">
                  <a16:creationId xmlns:a16="http://schemas.microsoft.com/office/drawing/2014/main" id="{1C392EE5-73A1-B590-6C5A-36067B11B17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230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8" name="Oval 346">
              <a:extLst>
                <a:ext uri="{FF2B5EF4-FFF2-40B4-BE49-F238E27FC236}">
                  <a16:creationId xmlns:a16="http://schemas.microsoft.com/office/drawing/2014/main" id="{17278E9B-55AF-9962-1C64-FFDF9F11D28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5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9" name="Oval 347">
              <a:extLst>
                <a:ext uri="{FF2B5EF4-FFF2-40B4-BE49-F238E27FC236}">
                  <a16:creationId xmlns:a16="http://schemas.microsoft.com/office/drawing/2014/main" id="{5314DAC4-A78C-1D25-D701-F45F43679F7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25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0" name="Oval 348">
              <a:extLst>
                <a:ext uri="{FF2B5EF4-FFF2-40B4-BE49-F238E27FC236}">
                  <a16:creationId xmlns:a16="http://schemas.microsoft.com/office/drawing/2014/main" id="{26254C7C-2E67-4340-CEB2-ED2D1AC409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" y="26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1" name="Oval 349">
              <a:extLst>
                <a:ext uri="{FF2B5EF4-FFF2-40B4-BE49-F238E27FC236}">
                  <a16:creationId xmlns:a16="http://schemas.microsoft.com/office/drawing/2014/main" id="{4F171A73-493B-4A12-FB5C-1A0B605C419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27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2" name="Oval 350">
              <a:extLst>
                <a:ext uri="{FF2B5EF4-FFF2-40B4-BE49-F238E27FC236}">
                  <a16:creationId xmlns:a16="http://schemas.microsoft.com/office/drawing/2014/main" id="{8D8EC5C2-E134-B5E2-5DB9-A6F7387C33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28" y="32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3" name="Oval 351">
              <a:extLst>
                <a:ext uri="{FF2B5EF4-FFF2-40B4-BE49-F238E27FC236}">
                  <a16:creationId xmlns:a16="http://schemas.microsoft.com/office/drawing/2014/main" id="{1053A2B7-D73B-6700-2C0E-D0A162DC2F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297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4" name="Oval 352">
              <a:extLst>
                <a:ext uri="{FF2B5EF4-FFF2-40B4-BE49-F238E27FC236}">
                  <a16:creationId xmlns:a16="http://schemas.microsoft.com/office/drawing/2014/main" id="{BB5BF5A6-4938-BB1E-CD4E-277E27BD71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5" name="Oval 353">
              <a:extLst>
                <a:ext uri="{FF2B5EF4-FFF2-40B4-BE49-F238E27FC236}">
                  <a16:creationId xmlns:a16="http://schemas.microsoft.com/office/drawing/2014/main" id="{E411A666-FC55-97F4-7560-FC9B4E1FE6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33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6" name="Oval 354">
              <a:extLst>
                <a:ext uri="{FF2B5EF4-FFF2-40B4-BE49-F238E27FC236}">
                  <a16:creationId xmlns:a16="http://schemas.microsoft.com/office/drawing/2014/main" id="{D09E2597-3F48-B524-D3F1-52DA2C90CA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48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7" name="Oval 355">
              <a:extLst>
                <a:ext uri="{FF2B5EF4-FFF2-40B4-BE49-F238E27FC236}">
                  <a16:creationId xmlns:a16="http://schemas.microsoft.com/office/drawing/2014/main" id="{75E8BB75-33E5-7699-8AB4-4690B958C50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68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8" name="Oval 356">
              <a:extLst>
                <a:ext uri="{FF2B5EF4-FFF2-40B4-BE49-F238E27FC236}">
                  <a16:creationId xmlns:a16="http://schemas.microsoft.com/office/drawing/2014/main" id="{FEC03C0A-88A3-C8A6-ADB8-6AC6CA502A0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9" name="Oval 357">
              <a:extLst>
                <a:ext uri="{FF2B5EF4-FFF2-40B4-BE49-F238E27FC236}">
                  <a16:creationId xmlns:a16="http://schemas.microsoft.com/office/drawing/2014/main" id="{95E4857C-D2BA-1273-B327-1644065D1A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30" name="Oval 358">
              <a:extLst>
                <a:ext uri="{FF2B5EF4-FFF2-40B4-BE49-F238E27FC236}">
                  <a16:creationId xmlns:a16="http://schemas.microsoft.com/office/drawing/2014/main" id="{FE8EDF93-2540-3AAB-2822-5E3199E5C62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31" name="Oval 359">
              <a:extLst>
                <a:ext uri="{FF2B5EF4-FFF2-40B4-BE49-F238E27FC236}">
                  <a16:creationId xmlns:a16="http://schemas.microsoft.com/office/drawing/2014/main" id="{60BE9210-A8A4-335B-E425-FA3EFD3DC1F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235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32" name="Oval 360">
              <a:extLst>
                <a:ext uri="{FF2B5EF4-FFF2-40B4-BE49-F238E27FC236}">
                  <a16:creationId xmlns:a16="http://schemas.microsoft.com/office/drawing/2014/main" id="{26536133-0D98-EB98-75AC-7CDFCF23617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08" y="25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33" name="Oval 361">
              <a:extLst>
                <a:ext uri="{FF2B5EF4-FFF2-40B4-BE49-F238E27FC236}">
                  <a16:creationId xmlns:a16="http://schemas.microsoft.com/office/drawing/2014/main" id="{DF84B0D2-6C08-DF9C-2E47-FB04CF5B3F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34" name="Oval 362">
              <a:extLst>
                <a:ext uri="{FF2B5EF4-FFF2-40B4-BE49-F238E27FC236}">
                  <a16:creationId xmlns:a16="http://schemas.microsoft.com/office/drawing/2014/main" id="{3916E699-7A0F-721E-C001-FE06EBC62DC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30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35" name="Oval 363">
              <a:extLst>
                <a:ext uri="{FF2B5EF4-FFF2-40B4-BE49-F238E27FC236}">
                  <a16:creationId xmlns:a16="http://schemas.microsoft.com/office/drawing/2014/main" id="{7B827EEE-B130-0A36-4C45-1B1F8CD025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27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36" name="Oval 364">
              <a:extLst>
                <a:ext uri="{FF2B5EF4-FFF2-40B4-BE49-F238E27FC236}">
                  <a16:creationId xmlns:a16="http://schemas.microsoft.com/office/drawing/2014/main" id="{1D1EF801-2861-CA10-6738-ACF36292529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230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37" name="Oval 365">
              <a:extLst>
                <a:ext uri="{FF2B5EF4-FFF2-40B4-BE49-F238E27FC236}">
                  <a16:creationId xmlns:a16="http://schemas.microsoft.com/office/drawing/2014/main" id="{85720218-B578-DAE1-219E-26A03887AD1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31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38" name="Oval 366">
              <a:extLst>
                <a:ext uri="{FF2B5EF4-FFF2-40B4-BE49-F238E27FC236}">
                  <a16:creationId xmlns:a16="http://schemas.microsoft.com/office/drawing/2014/main" id="{C8CA640C-DCA7-D8BE-3AD5-9DA1BDEE2E7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12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39" name="Oval 367">
              <a:extLst>
                <a:ext uri="{FF2B5EF4-FFF2-40B4-BE49-F238E27FC236}">
                  <a16:creationId xmlns:a16="http://schemas.microsoft.com/office/drawing/2014/main" id="{9ABCE402-AF00-B496-92D7-2F32A4C788A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48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40" name="Oval 368">
              <a:extLst>
                <a:ext uri="{FF2B5EF4-FFF2-40B4-BE49-F238E27FC236}">
                  <a16:creationId xmlns:a16="http://schemas.microsoft.com/office/drawing/2014/main" id="{56929AC2-6B12-6DA7-E39D-261B44DFF52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41" name="Oval 369">
              <a:extLst>
                <a:ext uri="{FF2B5EF4-FFF2-40B4-BE49-F238E27FC236}">
                  <a16:creationId xmlns:a16="http://schemas.microsoft.com/office/drawing/2014/main" id="{AF8613DD-0CA8-D54F-2B63-D4D7C6E7BB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42" name="Oval 370">
              <a:extLst>
                <a:ext uri="{FF2B5EF4-FFF2-40B4-BE49-F238E27FC236}">
                  <a16:creationId xmlns:a16="http://schemas.microsoft.com/office/drawing/2014/main" id="{3B262F29-CD2A-F40D-41F5-8693136FAE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230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43" name="Oval 371">
              <a:extLst>
                <a:ext uri="{FF2B5EF4-FFF2-40B4-BE49-F238E27FC236}">
                  <a16:creationId xmlns:a16="http://schemas.microsoft.com/office/drawing/2014/main" id="{A1165A1C-A177-824D-2096-322C842BD8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225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44" name="Oval 372">
              <a:extLst>
                <a:ext uri="{FF2B5EF4-FFF2-40B4-BE49-F238E27FC236}">
                  <a16:creationId xmlns:a16="http://schemas.microsoft.com/office/drawing/2014/main" id="{06FC4F9C-0A67-B514-B749-44E562959A5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235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45" name="Oval 373">
              <a:extLst>
                <a:ext uri="{FF2B5EF4-FFF2-40B4-BE49-F238E27FC236}">
                  <a16:creationId xmlns:a16="http://schemas.microsoft.com/office/drawing/2014/main" id="{96B922FD-F8A2-202D-F7CE-9AB2F6FC26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46" name="Oval 374">
              <a:extLst>
                <a:ext uri="{FF2B5EF4-FFF2-40B4-BE49-F238E27FC236}">
                  <a16:creationId xmlns:a16="http://schemas.microsoft.com/office/drawing/2014/main" id="{D5D339B0-0765-9F3A-9D1F-8C424D4623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29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47" name="Oval 375">
              <a:extLst>
                <a:ext uri="{FF2B5EF4-FFF2-40B4-BE49-F238E27FC236}">
                  <a16:creationId xmlns:a16="http://schemas.microsoft.com/office/drawing/2014/main" id="{892019C8-8FD7-9102-9585-0F9A26DD7A6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68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48" name="Oval 376">
              <a:extLst>
                <a:ext uri="{FF2B5EF4-FFF2-40B4-BE49-F238E27FC236}">
                  <a16:creationId xmlns:a16="http://schemas.microsoft.com/office/drawing/2014/main" id="{43901B5F-2DCE-2A24-64C4-A98937C0F3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56" y="22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49" name="Oval 377">
              <a:extLst>
                <a:ext uri="{FF2B5EF4-FFF2-40B4-BE49-F238E27FC236}">
                  <a16:creationId xmlns:a16="http://schemas.microsoft.com/office/drawing/2014/main" id="{CAEB23C7-48B8-FB53-8CC4-3377C7AE98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30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50" name="Oval 378">
              <a:extLst>
                <a:ext uri="{FF2B5EF4-FFF2-40B4-BE49-F238E27FC236}">
                  <a16:creationId xmlns:a16="http://schemas.microsoft.com/office/drawing/2014/main" id="{D4FAD8A3-0A0F-73A9-3DEB-50FB19FC2D9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2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51" name="Oval 379">
              <a:extLst>
                <a:ext uri="{FF2B5EF4-FFF2-40B4-BE49-F238E27FC236}">
                  <a16:creationId xmlns:a16="http://schemas.microsoft.com/office/drawing/2014/main" id="{11873F3A-4A02-EBAC-6F56-22FC21E704F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13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52" name="Oval 380">
              <a:extLst>
                <a:ext uri="{FF2B5EF4-FFF2-40B4-BE49-F238E27FC236}">
                  <a16:creationId xmlns:a16="http://schemas.microsoft.com/office/drawing/2014/main" id="{801D57D9-DEA7-EED7-B836-5A318E9CC22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53" name="Oval 381">
              <a:extLst>
                <a:ext uri="{FF2B5EF4-FFF2-40B4-BE49-F238E27FC236}">
                  <a16:creationId xmlns:a16="http://schemas.microsoft.com/office/drawing/2014/main" id="{7E34B590-021F-A37A-5685-A94914379DB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54" name="Oval 382">
              <a:extLst>
                <a:ext uri="{FF2B5EF4-FFF2-40B4-BE49-F238E27FC236}">
                  <a16:creationId xmlns:a16="http://schemas.microsoft.com/office/drawing/2014/main" id="{569DF949-E5BB-7AF2-ED2C-F03BB820F98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55" name="Oval 383">
              <a:extLst>
                <a:ext uri="{FF2B5EF4-FFF2-40B4-BE49-F238E27FC236}">
                  <a16:creationId xmlns:a16="http://schemas.microsoft.com/office/drawing/2014/main" id="{0AE75EEA-E7D3-1F1C-87BD-B682E276F2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56" name="Oval 384">
              <a:extLst>
                <a:ext uri="{FF2B5EF4-FFF2-40B4-BE49-F238E27FC236}">
                  <a16:creationId xmlns:a16="http://schemas.microsoft.com/office/drawing/2014/main" id="{C3EA9464-BCAA-EA87-F030-246F07B1EC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4" y="216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57" name="Oval 385">
              <a:extLst>
                <a:ext uri="{FF2B5EF4-FFF2-40B4-BE49-F238E27FC236}">
                  <a16:creationId xmlns:a16="http://schemas.microsoft.com/office/drawing/2014/main" id="{853AE480-8F6A-6FE3-CC1B-B7CBAFA341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22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58" name="Oval 386">
              <a:extLst>
                <a:ext uri="{FF2B5EF4-FFF2-40B4-BE49-F238E27FC236}">
                  <a16:creationId xmlns:a16="http://schemas.microsoft.com/office/drawing/2014/main" id="{B408CEDA-8996-C085-9DD7-059CCEF878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26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59" name="Oval 387">
              <a:extLst>
                <a:ext uri="{FF2B5EF4-FFF2-40B4-BE49-F238E27FC236}">
                  <a16:creationId xmlns:a16="http://schemas.microsoft.com/office/drawing/2014/main" id="{D3288EED-6BAB-49F8-8C3F-415112F1BDF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60" name="Oval 388">
              <a:extLst>
                <a:ext uri="{FF2B5EF4-FFF2-40B4-BE49-F238E27FC236}">
                  <a16:creationId xmlns:a16="http://schemas.microsoft.com/office/drawing/2014/main" id="{A5072E33-490D-060C-99BF-17741D4AB4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61" name="Oval 389">
              <a:extLst>
                <a:ext uri="{FF2B5EF4-FFF2-40B4-BE49-F238E27FC236}">
                  <a16:creationId xmlns:a16="http://schemas.microsoft.com/office/drawing/2014/main" id="{DB72BD38-B4DA-1E73-68BF-CB7DB83C6A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8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62" name="Oval 390">
              <a:extLst>
                <a:ext uri="{FF2B5EF4-FFF2-40B4-BE49-F238E27FC236}">
                  <a16:creationId xmlns:a16="http://schemas.microsoft.com/office/drawing/2014/main" id="{47EE1E26-F7E6-13F6-CC71-40DC2D0DB64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0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63" name="Oval 391">
              <a:extLst>
                <a:ext uri="{FF2B5EF4-FFF2-40B4-BE49-F238E27FC236}">
                  <a16:creationId xmlns:a16="http://schemas.microsoft.com/office/drawing/2014/main" id="{DCA7CF82-4B69-E719-4C8C-EE4567762C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12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64" name="Oval 392">
              <a:extLst>
                <a:ext uri="{FF2B5EF4-FFF2-40B4-BE49-F238E27FC236}">
                  <a16:creationId xmlns:a16="http://schemas.microsoft.com/office/drawing/2014/main" id="{DFDF124C-4829-CA3B-9D5C-5FFF50220D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4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65" name="Oval 393">
              <a:extLst>
                <a:ext uri="{FF2B5EF4-FFF2-40B4-BE49-F238E27FC236}">
                  <a16:creationId xmlns:a16="http://schemas.microsoft.com/office/drawing/2014/main" id="{246F6BBE-91A6-6D82-9FE6-FC2E94F76A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66" name="Oval 394">
              <a:extLst>
                <a:ext uri="{FF2B5EF4-FFF2-40B4-BE49-F238E27FC236}">
                  <a16:creationId xmlns:a16="http://schemas.microsoft.com/office/drawing/2014/main" id="{35BC50B4-0D95-CA7D-3BF5-613975965D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27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67" name="Oval 395">
              <a:extLst>
                <a:ext uri="{FF2B5EF4-FFF2-40B4-BE49-F238E27FC236}">
                  <a16:creationId xmlns:a16="http://schemas.microsoft.com/office/drawing/2014/main" id="{30662F86-4345-C097-A58C-D301F268065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26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68" name="Oval 396">
              <a:extLst>
                <a:ext uri="{FF2B5EF4-FFF2-40B4-BE49-F238E27FC236}">
                  <a16:creationId xmlns:a16="http://schemas.microsoft.com/office/drawing/2014/main" id="{7200198C-A26C-C149-F92B-A0313551D6F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28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69" name="Oval 397">
              <a:extLst>
                <a:ext uri="{FF2B5EF4-FFF2-40B4-BE49-F238E27FC236}">
                  <a16:creationId xmlns:a16="http://schemas.microsoft.com/office/drawing/2014/main" id="{2018CD76-8E06-DB03-D044-433ADF76F8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88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0" name="Oval 398">
              <a:extLst>
                <a:ext uri="{FF2B5EF4-FFF2-40B4-BE49-F238E27FC236}">
                  <a16:creationId xmlns:a16="http://schemas.microsoft.com/office/drawing/2014/main" id="{82A7737F-C21B-029B-ED2A-47D6F16311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33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1" name="Oval 399">
              <a:extLst>
                <a:ext uri="{FF2B5EF4-FFF2-40B4-BE49-F238E27FC236}">
                  <a16:creationId xmlns:a16="http://schemas.microsoft.com/office/drawing/2014/main" id="{07303822-B046-5E12-3A76-983340CB28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307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2" name="Oval 400">
              <a:extLst>
                <a:ext uri="{FF2B5EF4-FFF2-40B4-BE49-F238E27FC236}">
                  <a16:creationId xmlns:a16="http://schemas.microsoft.com/office/drawing/2014/main" id="{A2A7AD07-93AA-1B6C-EA64-C20F209B711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56" y="25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3" name="Oval 401">
              <a:extLst>
                <a:ext uri="{FF2B5EF4-FFF2-40B4-BE49-F238E27FC236}">
                  <a16:creationId xmlns:a16="http://schemas.microsoft.com/office/drawing/2014/main" id="{9C208551-E9F8-FC31-62BD-0569AC0399E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34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4" name="Oval 402">
              <a:extLst>
                <a:ext uri="{FF2B5EF4-FFF2-40B4-BE49-F238E27FC236}">
                  <a16:creationId xmlns:a16="http://schemas.microsoft.com/office/drawing/2014/main" id="{AFC54E27-467F-81B7-3CF7-9B686B2043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5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5" name="Oval 403">
              <a:extLst>
                <a:ext uri="{FF2B5EF4-FFF2-40B4-BE49-F238E27FC236}">
                  <a16:creationId xmlns:a16="http://schemas.microsoft.com/office/drawing/2014/main" id="{D838677B-2B1B-F34F-547F-AE8789F0608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177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6" name="Oval 404">
              <a:extLst>
                <a:ext uri="{FF2B5EF4-FFF2-40B4-BE49-F238E27FC236}">
                  <a16:creationId xmlns:a16="http://schemas.microsoft.com/office/drawing/2014/main" id="{BE452623-C44C-2E02-4237-AF5F4FBF13D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7" name="Oval 405">
              <a:extLst>
                <a:ext uri="{FF2B5EF4-FFF2-40B4-BE49-F238E27FC236}">
                  <a16:creationId xmlns:a16="http://schemas.microsoft.com/office/drawing/2014/main" id="{D66B6A52-E23D-30C8-BF68-9505358A88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8" name="Oval 406">
              <a:extLst>
                <a:ext uri="{FF2B5EF4-FFF2-40B4-BE49-F238E27FC236}">
                  <a16:creationId xmlns:a16="http://schemas.microsoft.com/office/drawing/2014/main" id="{96F073EA-C4F1-A6C5-80BD-64C871EA0A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9" name="Oval 407">
              <a:extLst>
                <a:ext uri="{FF2B5EF4-FFF2-40B4-BE49-F238E27FC236}">
                  <a16:creationId xmlns:a16="http://schemas.microsoft.com/office/drawing/2014/main" id="{4D4970F4-8189-A67B-5DF1-8F22669FB79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22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80" name="Oval 408">
              <a:extLst>
                <a:ext uri="{FF2B5EF4-FFF2-40B4-BE49-F238E27FC236}">
                  <a16:creationId xmlns:a16="http://schemas.microsoft.com/office/drawing/2014/main" id="{7E778BC3-9F1C-0F14-5178-A9E511410E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81" name="Oval 409">
              <a:extLst>
                <a:ext uri="{FF2B5EF4-FFF2-40B4-BE49-F238E27FC236}">
                  <a16:creationId xmlns:a16="http://schemas.microsoft.com/office/drawing/2014/main" id="{E1418DA3-827A-9F45-870C-6C2CA24D8F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4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82" name="Oval 410">
              <a:extLst>
                <a:ext uri="{FF2B5EF4-FFF2-40B4-BE49-F238E27FC236}">
                  <a16:creationId xmlns:a16="http://schemas.microsoft.com/office/drawing/2014/main" id="{3F4BF053-E2CB-91B6-D4EF-E3ED8CCF38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4" y="25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83" name="Oval 411">
              <a:extLst>
                <a:ext uri="{FF2B5EF4-FFF2-40B4-BE49-F238E27FC236}">
                  <a16:creationId xmlns:a16="http://schemas.microsoft.com/office/drawing/2014/main" id="{B3FEC025-FEC3-AA4F-4A7D-B5C636C344D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25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84" name="Oval 412">
              <a:extLst>
                <a:ext uri="{FF2B5EF4-FFF2-40B4-BE49-F238E27FC236}">
                  <a16:creationId xmlns:a16="http://schemas.microsoft.com/office/drawing/2014/main" id="{EA1AC14C-3067-38C9-FB30-38EA97E8EE0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85" name="Oval 413">
              <a:extLst>
                <a:ext uri="{FF2B5EF4-FFF2-40B4-BE49-F238E27FC236}">
                  <a16:creationId xmlns:a16="http://schemas.microsoft.com/office/drawing/2014/main" id="{5DF8BBC0-D1BC-94E8-8CA7-5CD645DC5F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86" name="Oval 414">
              <a:extLst>
                <a:ext uri="{FF2B5EF4-FFF2-40B4-BE49-F238E27FC236}">
                  <a16:creationId xmlns:a16="http://schemas.microsoft.com/office/drawing/2014/main" id="{1B3747A6-65A2-EA41-FE5D-45220B045C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28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87" name="Oval 415">
              <a:extLst>
                <a:ext uri="{FF2B5EF4-FFF2-40B4-BE49-F238E27FC236}">
                  <a16:creationId xmlns:a16="http://schemas.microsoft.com/office/drawing/2014/main" id="{E2A6B782-07B9-6F63-9A9D-800282010C4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4" y="24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88" name="Oval 416">
              <a:extLst>
                <a:ext uri="{FF2B5EF4-FFF2-40B4-BE49-F238E27FC236}">
                  <a16:creationId xmlns:a16="http://schemas.microsoft.com/office/drawing/2014/main" id="{07C56B81-BC5E-78A4-599E-A852CE89F11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25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89" name="Oval 417">
              <a:extLst>
                <a:ext uri="{FF2B5EF4-FFF2-40B4-BE49-F238E27FC236}">
                  <a16:creationId xmlns:a16="http://schemas.microsoft.com/office/drawing/2014/main" id="{2D70331C-8BBC-B240-4310-DBDDED50A3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90" name="Oval 418">
              <a:extLst>
                <a:ext uri="{FF2B5EF4-FFF2-40B4-BE49-F238E27FC236}">
                  <a16:creationId xmlns:a16="http://schemas.microsoft.com/office/drawing/2014/main" id="{EF48EAE1-A02A-1FD0-7901-3AF9D688B36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22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91" name="Oval 419">
              <a:extLst>
                <a:ext uri="{FF2B5EF4-FFF2-40B4-BE49-F238E27FC236}">
                  <a16:creationId xmlns:a16="http://schemas.microsoft.com/office/drawing/2014/main" id="{5ECA6482-15B8-D3C0-B97A-6F0EEF723A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216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92" name="Oval 420">
              <a:extLst>
                <a:ext uri="{FF2B5EF4-FFF2-40B4-BE49-F238E27FC236}">
                  <a16:creationId xmlns:a16="http://schemas.microsoft.com/office/drawing/2014/main" id="{19521E3F-FFF2-DAF4-AFCC-E67C6C9B9D1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225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93" name="Oval 421">
              <a:extLst>
                <a:ext uri="{FF2B5EF4-FFF2-40B4-BE49-F238E27FC236}">
                  <a16:creationId xmlns:a16="http://schemas.microsoft.com/office/drawing/2014/main" id="{5CFA8A86-28CE-F6CE-B905-475EA851B8D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94" name="Oval 422">
              <a:extLst>
                <a:ext uri="{FF2B5EF4-FFF2-40B4-BE49-F238E27FC236}">
                  <a16:creationId xmlns:a16="http://schemas.microsoft.com/office/drawing/2014/main" id="{FB2707C4-52D1-D378-D5E6-AFE12BCDCB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95" name="Oval 423">
              <a:extLst>
                <a:ext uri="{FF2B5EF4-FFF2-40B4-BE49-F238E27FC236}">
                  <a16:creationId xmlns:a16="http://schemas.microsoft.com/office/drawing/2014/main" id="{A2A1AFE1-F826-D82C-5589-113555D1035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96" name="Oval 424">
              <a:extLst>
                <a:ext uri="{FF2B5EF4-FFF2-40B4-BE49-F238E27FC236}">
                  <a16:creationId xmlns:a16="http://schemas.microsoft.com/office/drawing/2014/main" id="{F72DA0B5-D241-9591-AC68-13F1ACB3CB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6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97" name="Oval 425">
              <a:extLst>
                <a:ext uri="{FF2B5EF4-FFF2-40B4-BE49-F238E27FC236}">
                  <a16:creationId xmlns:a16="http://schemas.microsoft.com/office/drawing/2014/main" id="{70BAE49D-2C83-3574-9ECA-60411EF9813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98" name="Oval 426">
              <a:extLst>
                <a:ext uri="{FF2B5EF4-FFF2-40B4-BE49-F238E27FC236}">
                  <a16:creationId xmlns:a16="http://schemas.microsoft.com/office/drawing/2014/main" id="{62E6BA81-BD15-F5B0-A560-26D82A396C3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77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99" name="Oval 427">
              <a:extLst>
                <a:ext uri="{FF2B5EF4-FFF2-40B4-BE49-F238E27FC236}">
                  <a16:creationId xmlns:a16="http://schemas.microsoft.com/office/drawing/2014/main" id="{7866A937-FE0F-F26D-9F61-50E8B7951E9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00" name="Oval 428">
              <a:extLst>
                <a:ext uri="{FF2B5EF4-FFF2-40B4-BE49-F238E27FC236}">
                  <a16:creationId xmlns:a16="http://schemas.microsoft.com/office/drawing/2014/main" id="{E10DA393-D64E-D5C6-C563-1F0743B19FD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4" y="235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01" name="Oval 429">
              <a:extLst>
                <a:ext uri="{FF2B5EF4-FFF2-40B4-BE49-F238E27FC236}">
                  <a16:creationId xmlns:a16="http://schemas.microsoft.com/office/drawing/2014/main" id="{8C819849-604D-FC69-9B5C-2618289104C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02" name="Oval 430">
              <a:extLst>
                <a:ext uri="{FF2B5EF4-FFF2-40B4-BE49-F238E27FC236}">
                  <a16:creationId xmlns:a16="http://schemas.microsoft.com/office/drawing/2014/main" id="{B2163EE2-A632-585E-DAC8-20268256023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15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03" name="Oval 431">
              <a:extLst>
                <a:ext uri="{FF2B5EF4-FFF2-40B4-BE49-F238E27FC236}">
                  <a16:creationId xmlns:a16="http://schemas.microsoft.com/office/drawing/2014/main" id="{2A919B26-6A5B-A311-B5E9-5316428AECA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04" name="Oval 432">
              <a:extLst>
                <a:ext uri="{FF2B5EF4-FFF2-40B4-BE49-F238E27FC236}">
                  <a16:creationId xmlns:a16="http://schemas.microsoft.com/office/drawing/2014/main" id="{9933A14A-B56B-9030-039D-F72CCA8E187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216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05" name="Oval 433">
              <a:extLst>
                <a:ext uri="{FF2B5EF4-FFF2-40B4-BE49-F238E27FC236}">
                  <a16:creationId xmlns:a16="http://schemas.microsoft.com/office/drawing/2014/main" id="{4D5E3F09-B594-AE26-7284-6F71CBCB6D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06" name="Oval 434">
              <a:extLst>
                <a:ext uri="{FF2B5EF4-FFF2-40B4-BE49-F238E27FC236}">
                  <a16:creationId xmlns:a16="http://schemas.microsoft.com/office/drawing/2014/main" id="{374EB16C-4D0D-6D26-E952-5698E5240FD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07" name="Oval 435">
              <a:extLst>
                <a:ext uri="{FF2B5EF4-FFF2-40B4-BE49-F238E27FC236}">
                  <a16:creationId xmlns:a16="http://schemas.microsoft.com/office/drawing/2014/main" id="{101E2CBA-AA66-DF4B-1517-5A5EE8FB075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225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08" name="Oval 436">
              <a:extLst>
                <a:ext uri="{FF2B5EF4-FFF2-40B4-BE49-F238E27FC236}">
                  <a16:creationId xmlns:a16="http://schemas.microsoft.com/office/drawing/2014/main" id="{3271AF86-8E99-0AE3-0DB0-FE66C2BD70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" y="13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09" name="Oval 437">
              <a:extLst>
                <a:ext uri="{FF2B5EF4-FFF2-40B4-BE49-F238E27FC236}">
                  <a16:creationId xmlns:a16="http://schemas.microsoft.com/office/drawing/2014/main" id="{12DD573E-55CC-7778-2F33-036E1413749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10" name="Oval 438">
              <a:extLst>
                <a:ext uri="{FF2B5EF4-FFF2-40B4-BE49-F238E27FC236}">
                  <a16:creationId xmlns:a16="http://schemas.microsoft.com/office/drawing/2014/main" id="{58E18630-A704-F8CD-903B-8D86F37C2F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11" name="Oval 439">
              <a:extLst>
                <a:ext uri="{FF2B5EF4-FFF2-40B4-BE49-F238E27FC236}">
                  <a16:creationId xmlns:a16="http://schemas.microsoft.com/office/drawing/2014/main" id="{E6A856BA-9A9F-B906-722A-6EDF2A7AF23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12" name="Oval 440">
              <a:extLst>
                <a:ext uri="{FF2B5EF4-FFF2-40B4-BE49-F238E27FC236}">
                  <a16:creationId xmlns:a16="http://schemas.microsoft.com/office/drawing/2014/main" id="{0D16E57B-75F2-A05F-4320-45E38799E7D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4" y="14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13" name="Oval 441">
              <a:extLst>
                <a:ext uri="{FF2B5EF4-FFF2-40B4-BE49-F238E27FC236}">
                  <a16:creationId xmlns:a16="http://schemas.microsoft.com/office/drawing/2014/main" id="{E2B7613A-A34A-15D3-9971-89F1F5AA9E4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2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14" name="Oval 442">
              <a:extLst>
                <a:ext uri="{FF2B5EF4-FFF2-40B4-BE49-F238E27FC236}">
                  <a16:creationId xmlns:a16="http://schemas.microsoft.com/office/drawing/2014/main" id="{7F1968AC-E6C3-B353-739E-41011DEE941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15" name="Oval 443">
              <a:extLst>
                <a:ext uri="{FF2B5EF4-FFF2-40B4-BE49-F238E27FC236}">
                  <a16:creationId xmlns:a16="http://schemas.microsoft.com/office/drawing/2014/main" id="{734A00B0-0274-8610-6A43-5D5DDA3592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96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16" name="Oval 444">
              <a:extLst>
                <a:ext uri="{FF2B5EF4-FFF2-40B4-BE49-F238E27FC236}">
                  <a16:creationId xmlns:a16="http://schemas.microsoft.com/office/drawing/2014/main" id="{90A7132B-658A-C64F-AC18-B62809E246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17" name="Oval 445">
              <a:extLst>
                <a:ext uri="{FF2B5EF4-FFF2-40B4-BE49-F238E27FC236}">
                  <a16:creationId xmlns:a16="http://schemas.microsoft.com/office/drawing/2014/main" id="{51C2664F-798E-6ACD-4FFC-4BE7C022FC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18" name="Oval 446">
              <a:extLst>
                <a:ext uri="{FF2B5EF4-FFF2-40B4-BE49-F238E27FC236}">
                  <a16:creationId xmlns:a16="http://schemas.microsoft.com/office/drawing/2014/main" id="{6C51C076-CA48-7515-CAD2-F058D79960E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19" name="Oval 447">
              <a:extLst>
                <a:ext uri="{FF2B5EF4-FFF2-40B4-BE49-F238E27FC236}">
                  <a16:creationId xmlns:a16="http://schemas.microsoft.com/office/drawing/2014/main" id="{ED99F861-5CE6-2458-9EB2-367CB50EAD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20" name="Oval 448">
              <a:extLst>
                <a:ext uri="{FF2B5EF4-FFF2-40B4-BE49-F238E27FC236}">
                  <a16:creationId xmlns:a16="http://schemas.microsoft.com/office/drawing/2014/main" id="{5989AE96-031F-BAE2-DDDA-C32B22DB8B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21" name="Oval 449">
              <a:extLst>
                <a:ext uri="{FF2B5EF4-FFF2-40B4-BE49-F238E27FC236}">
                  <a16:creationId xmlns:a16="http://schemas.microsoft.com/office/drawing/2014/main" id="{5A1BF5DD-05F8-188D-50D5-67943A6A2D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2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22" name="Oval 450">
              <a:extLst>
                <a:ext uri="{FF2B5EF4-FFF2-40B4-BE49-F238E27FC236}">
                  <a16:creationId xmlns:a16="http://schemas.microsoft.com/office/drawing/2014/main" id="{B43B2F4B-0DA0-A5C4-9A80-F46BE34973E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23" name="Oval 451">
              <a:extLst>
                <a:ext uri="{FF2B5EF4-FFF2-40B4-BE49-F238E27FC236}">
                  <a16:creationId xmlns:a16="http://schemas.microsoft.com/office/drawing/2014/main" id="{447541A7-E101-A5FF-EAEA-8A3ABDDC57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2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24" name="Oval 452">
              <a:extLst>
                <a:ext uri="{FF2B5EF4-FFF2-40B4-BE49-F238E27FC236}">
                  <a16:creationId xmlns:a16="http://schemas.microsoft.com/office/drawing/2014/main" id="{799CD97E-2CA5-3D28-980D-CEBA01C8211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4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25" name="Oval 453">
              <a:extLst>
                <a:ext uri="{FF2B5EF4-FFF2-40B4-BE49-F238E27FC236}">
                  <a16:creationId xmlns:a16="http://schemas.microsoft.com/office/drawing/2014/main" id="{3CB57E81-A810-D1E4-E374-B876BF749E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68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26" name="Oval 454">
              <a:extLst>
                <a:ext uri="{FF2B5EF4-FFF2-40B4-BE49-F238E27FC236}">
                  <a16:creationId xmlns:a16="http://schemas.microsoft.com/office/drawing/2014/main" id="{8ADF63EC-05EB-D0CE-2349-17BC447AA83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27" name="Oval 455">
              <a:extLst>
                <a:ext uri="{FF2B5EF4-FFF2-40B4-BE49-F238E27FC236}">
                  <a16:creationId xmlns:a16="http://schemas.microsoft.com/office/drawing/2014/main" id="{752D4D3C-4BCE-8280-E819-5B52463F776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14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28" name="Oval 456">
              <a:extLst>
                <a:ext uri="{FF2B5EF4-FFF2-40B4-BE49-F238E27FC236}">
                  <a16:creationId xmlns:a16="http://schemas.microsoft.com/office/drawing/2014/main" id="{E911389F-21FA-A467-05D5-02859227D8E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4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29" name="Oval 457">
              <a:extLst>
                <a:ext uri="{FF2B5EF4-FFF2-40B4-BE49-F238E27FC236}">
                  <a16:creationId xmlns:a16="http://schemas.microsoft.com/office/drawing/2014/main" id="{8103FD1B-C3F6-A7D6-0B5D-1D13E7E0CE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30" name="Oval 458">
              <a:extLst>
                <a:ext uri="{FF2B5EF4-FFF2-40B4-BE49-F238E27FC236}">
                  <a16:creationId xmlns:a16="http://schemas.microsoft.com/office/drawing/2014/main" id="{69A0E51F-5D6F-0D9B-EF36-BF37D41CB8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4" y="12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31" name="Oval 459">
              <a:extLst>
                <a:ext uri="{FF2B5EF4-FFF2-40B4-BE49-F238E27FC236}">
                  <a16:creationId xmlns:a16="http://schemas.microsoft.com/office/drawing/2014/main" id="{DDDDD168-3058-538B-BCA1-B4D38A4DE0C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32" name="Oval 460">
              <a:extLst>
                <a:ext uri="{FF2B5EF4-FFF2-40B4-BE49-F238E27FC236}">
                  <a16:creationId xmlns:a16="http://schemas.microsoft.com/office/drawing/2014/main" id="{E70434B1-D908-9826-B479-8E19C998F09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3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33" name="Oval 461">
              <a:extLst>
                <a:ext uri="{FF2B5EF4-FFF2-40B4-BE49-F238E27FC236}">
                  <a16:creationId xmlns:a16="http://schemas.microsoft.com/office/drawing/2014/main" id="{FB92296A-E1A1-0206-B404-7D54417F2CD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34" name="Oval 462">
              <a:extLst>
                <a:ext uri="{FF2B5EF4-FFF2-40B4-BE49-F238E27FC236}">
                  <a16:creationId xmlns:a16="http://schemas.microsoft.com/office/drawing/2014/main" id="{287DB5E8-0B08-E1C4-DA36-5248081CF9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35" name="Oval 463">
              <a:extLst>
                <a:ext uri="{FF2B5EF4-FFF2-40B4-BE49-F238E27FC236}">
                  <a16:creationId xmlns:a16="http://schemas.microsoft.com/office/drawing/2014/main" id="{223547D4-DD2F-DB12-4994-A700246F12E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13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36" name="Oval 464">
              <a:extLst>
                <a:ext uri="{FF2B5EF4-FFF2-40B4-BE49-F238E27FC236}">
                  <a16:creationId xmlns:a16="http://schemas.microsoft.com/office/drawing/2014/main" id="{061C0118-E13F-67C4-0F76-F4C27A1394A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33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37" name="Oval 465">
              <a:extLst>
                <a:ext uri="{FF2B5EF4-FFF2-40B4-BE49-F238E27FC236}">
                  <a16:creationId xmlns:a16="http://schemas.microsoft.com/office/drawing/2014/main" id="{301674BA-B1E4-C16C-01D1-02D03CB0DE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352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38" name="Oval 466">
              <a:extLst>
                <a:ext uri="{FF2B5EF4-FFF2-40B4-BE49-F238E27FC236}">
                  <a16:creationId xmlns:a16="http://schemas.microsoft.com/office/drawing/2014/main" id="{092B872F-7564-656F-A5E0-489D7AC185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5" y="23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39" name="Oval 467">
              <a:extLst>
                <a:ext uri="{FF2B5EF4-FFF2-40B4-BE49-F238E27FC236}">
                  <a16:creationId xmlns:a16="http://schemas.microsoft.com/office/drawing/2014/main" id="{76959223-B125-BCC6-CC6A-396E0EA5AD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266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40" name="Oval 468">
              <a:extLst>
                <a:ext uri="{FF2B5EF4-FFF2-40B4-BE49-F238E27FC236}">
                  <a16:creationId xmlns:a16="http://schemas.microsoft.com/office/drawing/2014/main" id="{64B64EA3-FD0A-4CC4-B017-54B9053EEBF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61" y="29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41" name="Oval 469">
              <a:extLst>
                <a:ext uri="{FF2B5EF4-FFF2-40B4-BE49-F238E27FC236}">
                  <a16:creationId xmlns:a16="http://schemas.microsoft.com/office/drawing/2014/main" id="{C851EEB7-FF42-0D85-CFF5-2384A0E357E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31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42" name="Oval 470">
              <a:extLst>
                <a:ext uri="{FF2B5EF4-FFF2-40B4-BE49-F238E27FC236}">
                  <a16:creationId xmlns:a16="http://schemas.microsoft.com/office/drawing/2014/main" id="{7A1C742A-7C43-45D4-EE44-A39672628E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43" name="Oval 471">
              <a:extLst>
                <a:ext uri="{FF2B5EF4-FFF2-40B4-BE49-F238E27FC236}">
                  <a16:creationId xmlns:a16="http://schemas.microsoft.com/office/drawing/2014/main" id="{55548B40-AB40-86C5-3C1F-BF05113622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5" y="33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44" name="Oval 472">
              <a:extLst>
                <a:ext uri="{FF2B5EF4-FFF2-40B4-BE49-F238E27FC236}">
                  <a16:creationId xmlns:a16="http://schemas.microsoft.com/office/drawing/2014/main" id="{28DEF8F3-FA28-5E96-A258-0AB5B1006A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61" y="35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45" name="Oval 473">
              <a:extLst>
                <a:ext uri="{FF2B5EF4-FFF2-40B4-BE49-F238E27FC236}">
                  <a16:creationId xmlns:a16="http://schemas.microsoft.com/office/drawing/2014/main" id="{1565C23F-9B51-1CCF-FFB8-A1F437040A9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32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46" name="Oval 474">
              <a:extLst>
                <a:ext uri="{FF2B5EF4-FFF2-40B4-BE49-F238E27FC236}">
                  <a16:creationId xmlns:a16="http://schemas.microsoft.com/office/drawing/2014/main" id="{40DDF8AE-2A15-0D35-0645-AE6F48CF48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21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47" name="Oval 475">
              <a:extLst>
                <a:ext uri="{FF2B5EF4-FFF2-40B4-BE49-F238E27FC236}">
                  <a16:creationId xmlns:a16="http://schemas.microsoft.com/office/drawing/2014/main" id="{786B9576-A389-F17C-60DF-C82DB59BE6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5" y="23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48" name="Oval 476">
              <a:extLst>
                <a:ext uri="{FF2B5EF4-FFF2-40B4-BE49-F238E27FC236}">
                  <a16:creationId xmlns:a16="http://schemas.microsoft.com/office/drawing/2014/main" id="{44CCB851-00F8-DD18-C848-51CDFEAEE6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261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49" name="Oval 477">
              <a:extLst>
                <a:ext uri="{FF2B5EF4-FFF2-40B4-BE49-F238E27FC236}">
                  <a16:creationId xmlns:a16="http://schemas.microsoft.com/office/drawing/2014/main" id="{AD52252E-B39C-5413-2775-29D57D8AFA8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309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50" name="Oval 478">
              <a:extLst>
                <a:ext uri="{FF2B5EF4-FFF2-40B4-BE49-F238E27FC236}">
                  <a16:creationId xmlns:a16="http://schemas.microsoft.com/office/drawing/2014/main" id="{E1DDEF60-4606-B462-E923-5968922D1E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33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51" name="Oval 479">
              <a:extLst>
                <a:ext uri="{FF2B5EF4-FFF2-40B4-BE49-F238E27FC236}">
                  <a16:creationId xmlns:a16="http://schemas.microsoft.com/office/drawing/2014/main" id="{6F7B238B-083B-EACF-977A-9757B6CA522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324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52" name="Oval 480">
              <a:extLst>
                <a:ext uri="{FF2B5EF4-FFF2-40B4-BE49-F238E27FC236}">
                  <a16:creationId xmlns:a16="http://schemas.microsoft.com/office/drawing/2014/main" id="{1688208E-A2B6-B43A-E55B-5971ED33A90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53" name="Oval 481">
              <a:extLst>
                <a:ext uri="{FF2B5EF4-FFF2-40B4-BE49-F238E27FC236}">
                  <a16:creationId xmlns:a16="http://schemas.microsoft.com/office/drawing/2014/main" id="{AD9DC247-2AC3-A9A1-FA22-C019509A1D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61" y="20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54" name="Oval 482">
              <a:extLst>
                <a:ext uri="{FF2B5EF4-FFF2-40B4-BE49-F238E27FC236}">
                  <a16:creationId xmlns:a16="http://schemas.microsoft.com/office/drawing/2014/main" id="{6488C321-A7F0-E852-8620-EBC80730FAD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23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55" name="Oval 483">
              <a:extLst>
                <a:ext uri="{FF2B5EF4-FFF2-40B4-BE49-F238E27FC236}">
                  <a16:creationId xmlns:a16="http://schemas.microsoft.com/office/drawing/2014/main" id="{9FE06AB8-B7E8-A351-D40C-663B9E648FA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7" y="252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56" name="Oval 484">
              <a:extLst>
                <a:ext uri="{FF2B5EF4-FFF2-40B4-BE49-F238E27FC236}">
                  <a16:creationId xmlns:a16="http://schemas.microsoft.com/office/drawing/2014/main" id="{75054BE1-49F6-7908-A10D-F16E85EA79A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29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57" name="Oval 485">
              <a:extLst>
                <a:ext uri="{FF2B5EF4-FFF2-40B4-BE49-F238E27FC236}">
                  <a16:creationId xmlns:a16="http://schemas.microsoft.com/office/drawing/2014/main" id="{A8FB793C-5A8F-70B1-BE4A-7EA38B7EC8F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31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58" name="Oval 486">
              <a:extLst>
                <a:ext uri="{FF2B5EF4-FFF2-40B4-BE49-F238E27FC236}">
                  <a16:creationId xmlns:a16="http://schemas.microsoft.com/office/drawing/2014/main" id="{5C7C28E5-A1C3-B804-1791-DC6BAD7851E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304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59" name="Oval 487">
              <a:extLst>
                <a:ext uri="{FF2B5EF4-FFF2-40B4-BE49-F238E27FC236}">
                  <a16:creationId xmlns:a16="http://schemas.microsoft.com/office/drawing/2014/main" id="{B66968E5-C6FC-27A5-A7A1-F37B22A4355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7" y="32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60" name="Oval 488">
              <a:extLst>
                <a:ext uri="{FF2B5EF4-FFF2-40B4-BE49-F238E27FC236}">
                  <a16:creationId xmlns:a16="http://schemas.microsoft.com/office/drawing/2014/main" id="{170C281C-CB9C-36EC-1658-04A7A2596CA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61" name="Oval 489">
              <a:extLst>
                <a:ext uri="{FF2B5EF4-FFF2-40B4-BE49-F238E27FC236}">
                  <a16:creationId xmlns:a16="http://schemas.microsoft.com/office/drawing/2014/main" id="{A9D0BB2B-1C0B-BF93-EA1A-02ADA093139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93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62" name="Oval 490">
              <a:extLst>
                <a:ext uri="{FF2B5EF4-FFF2-40B4-BE49-F238E27FC236}">
                  <a16:creationId xmlns:a16="http://schemas.microsoft.com/office/drawing/2014/main" id="{EE07590F-6FD8-FE4A-613C-786D8F55C0B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20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63" name="Oval 491">
              <a:extLst>
                <a:ext uri="{FF2B5EF4-FFF2-40B4-BE49-F238E27FC236}">
                  <a16:creationId xmlns:a16="http://schemas.microsoft.com/office/drawing/2014/main" id="{A1ECD692-C89E-6D00-0E2D-F66A31A189A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232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64" name="Oval 492">
              <a:extLst>
                <a:ext uri="{FF2B5EF4-FFF2-40B4-BE49-F238E27FC236}">
                  <a16:creationId xmlns:a16="http://schemas.microsoft.com/office/drawing/2014/main" id="{2892390C-25F5-86F1-383A-9458FE6DAB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65" name="Oval 493">
              <a:extLst>
                <a:ext uri="{FF2B5EF4-FFF2-40B4-BE49-F238E27FC236}">
                  <a16:creationId xmlns:a16="http://schemas.microsoft.com/office/drawing/2014/main" id="{B223CAEC-A5E9-95BB-F4F3-3DEBB49DCDA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61" y="247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66" name="Oval 494">
              <a:extLst>
                <a:ext uri="{FF2B5EF4-FFF2-40B4-BE49-F238E27FC236}">
                  <a16:creationId xmlns:a16="http://schemas.microsoft.com/office/drawing/2014/main" id="{47692908-8F3F-3336-9AD2-2CE6E464579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276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67" name="Oval 495">
              <a:extLst>
                <a:ext uri="{FF2B5EF4-FFF2-40B4-BE49-F238E27FC236}">
                  <a16:creationId xmlns:a16="http://schemas.microsoft.com/office/drawing/2014/main" id="{BC61C600-930E-B6D9-C868-876EFEA21A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7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68" name="Oval 496">
              <a:extLst>
                <a:ext uri="{FF2B5EF4-FFF2-40B4-BE49-F238E27FC236}">
                  <a16:creationId xmlns:a16="http://schemas.microsoft.com/office/drawing/2014/main" id="{E762489A-1867-B7E8-B688-DDE794A88EB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69" name="Oval 497">
              <a:extLst>
                <a:ext uri="{FF2B5EF4-FFF2-40B4-BE49-F238E27FC236}">
                  <a16:creationId xmlns:a16="http://schemas.microsoft.com/office/drawing/2014/main" id="{BB7A3B9C-6EF8-E082-A245-8C6F84AEE53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7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70" name="Oval 498">
              <a:extLst>
                <a:ext uri="{FF2B5EF4-FFF2-40B4-BE49-F238E27FC236}">
                  <a16:creationId xmlns:a16="http://schemas.microsoft.com/office/drawing/2014/main" id="{292C5C5E-4808-57AE-9517-E953A5A08EC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32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71" name="Oval 499">
              <a:extLst>
                <a:ext uri="{FF2B5EF4-FFF2-40B4-BE49-F238E27FC236}">
                  <a16:creationId xmlns:a16="http://schemas.microsoft.com/office/drawing/2014/main" id="{BA299145-B259-F58A-9C76-D364077782A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35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72" name="Oval 500">
              <a:extLst>
                <a:ext uri="{FF2B5EF4-FFF2-40B4-BE49-F238E27FC236}">
                  <a16:creationId xmlns:a16="http://schemas.microsoft.com/office/drawing/2014/main" id="{DFB864F2-E046-DF2B-67B9-ABE73A72A94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343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73" name="Oval 501">
              <a:extLst>
                <a:ext uri="{FF2B5EF4-FFF2-40B4-BE49-F238E27FC236}">
                  <a16:creationId xmlns:a16="http://schemas.microsoft.com/office/drawing/2014/main" id="{AC596FD5-2489-BD22-8B91-FEFABC33EB4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280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74" name="Oval 502">
              <a:extLst>
                <a:ext uri="{FF2B5EF4-FFF2-40B4-BE49-F238E27FC236}">
                  <a16:creationId xmlns:a16="http://schemas.microsoft.com/office/drawing/2014/main" id="{23120B00-607B-5386-5EBB-8B4BC86E44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31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75" name="Oval 503">
              <a:extLst>
                <a:ext uri="{FF2B5EF4-FFF2-40B4-BE49-F238E27FC236}">
                  <a16:creationId xmlns:a16="http://schemas.microsoft.com/office/drawing/2014/main" id="{446B5A46-7FEB-9F62-2851-4CEAAFC20D4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09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76" name="Oval 504">
              <a:extLst>
                <a:ext uri="{FF2B5EF4-FFF2-40B4-BE49-F238E27FC236}">
                  <a16:creationId xmlns:a16="http://schemas.microsoft.com/office/drawing/2014/main" id="{32C73BB7-CCE9-D76B-E22B-8CF2D169E5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25" y="352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77" name="Oval 505">
              <a:extLst>
                <a:ext uri="{FF2B5EF4-FFF2-40B4-BE49-F238E27FC236}">
                  <a16:creationId xmlns:a16="http://schemas.microsoft.com/office/drawing/2014/main" id="{189E096E-36E9-DF75-5788-139CA491F1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35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78" name="Oval 506">
              <a:extLst>
                <a:ext uri="{FF2B5EF4-FFF2-40B4-BE49-F238E27FC236}">
                  <a16:creationId xmlns:a16="http://schemas.microsoft.com/office/drawing/2014/main" id="{98801C3D-B29B-62B0-8247-43F4E3B4F21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79" name="Oval 507">
              <a:extLst>
                <a:ext uri="{FF2B5EF4-FFF2-40B4-BE49-F238E27FC236}">
                  <a16:creationId xmlns:a16="http://schemas.microsoft.com/office/drawing/2014/main" id="{E2CBD5FF-10C3-07ED-630C-68884DCF519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5" y="32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80" name="Oval 508">
              <a:extLst>
                <a:ext uri="{FF2B5EF4-FFF2-40B4-BE49-F238E27FC236}">
                  <a16:creationId xmlns:a16="http://schemas.microsoft.com/office/drawing/2014/main" id="{496049EA-9951-CE18-3776-341CDB350C0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314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81" name="Oval 509">
              <a:extLst>
                <a:ext uri="{FF2B5EF4-FFF2-40B4-BE49-F238E27FC236}">
                  <a16:creationId xmlns:a16="http://schemas.microsoft.com/office/drawing/2014/main" id="{F92173A7-A77F-1A41-F289-360ECC66B0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53" y="33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82" name="Oval 510">
              <a:extLst>
                <a:ext uri="{FF2B5EF4-FFF2-40B4-BE49-F238E27FC236}">
                  <a16:creationId xmlns:a16="http://schemas.microsoft.com/office/drawing/2014/main" id="{661FD686-6BE0-7BD9-531B-26F8B1A259B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35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83" name="Oval 511">
              <a:extLst>
                <a:ext uri="{FF2B5EF4-FFF2-40B4-BE49-F238E27FC236}">
                  <a16:creationId xmlns:a16="http://schemas.microsoft.com/office/drawing/2014/main" id="{07740AD9-6C74-011B-1BF6-77DF720FAE8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53" y="309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84" name="Oval 512">
              <a:extLst>
                <a:ext uri="{FF2B5EF4-FFF2-40B4-BE49-F238E27FC236}">
                  <a16:creationId xmlns:a16="http://schemas.microsoft.com/office/drawing/2014/main" id="{5B5B9775-24B7-A8C7-C1A2-C64F404379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5" y="266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85" name="Oval 513">
              <a:extLst>
                <a:ext uri="{FF2B5EF4-FFF2-40B4-BE49-F238E27FC236}">
                  <a16:creationId xmlns:a16="http://schemas.microsoft.com/office/drawing/2014/main" id="{4B78902B-C533-DE64-C885-175B3F2F309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86" name="Oval 514">
              <a:extLst>
                <a:ext uri="{FF2B5EF4-FFF2-40B4-BE49-F238E27FC236}">
                  <a16:creationId xmlns:a16="http://schemas.microsoft.com/office/drawing/2014/main" id="{4DB5EBB2-BB72-219E-4C4F-19BD7DC4E3A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25" y="343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87" name="Oval 515">
              <a:extLst>
                <a:ext uri="{FF2B5EF4-FFF2-40B4-BE49-F238E27FC236}">
                  <a16:creationId xmlns:a16="http://schemas.microsoft.com/office/drawing/2014/main" id="{509EEF0C-ECFC-394E-3A71-65186A720BD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31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88" name="Oval 516">
              <a:extLst>
                <a:ext uri="{FF2B5EF4-FFF2-40B4-BE49-F238E27FC236}">
                  <a16:creationId xmlns:a16="http://schemas.microsoft.com/office/drawing/2014/main" id="{8823A11B-595C-5C8B-6991-2743023785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247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89" name="Oval 517">
              <a:extLst>
                <a:ext uri="{FF2B5EF4-FFF2-40B4-BE49-F238E27FC236}">
                  <a16:creationId xmlns:a16="http://schemas.microsoft.com/office/drawing/2014/main" id="{2D8C601D-985D-B209-8BE5-4EEE8675393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280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90" name="Oval 518">
              <a:extLst>
                <a:ext uri="{FF2B5EF4-FFF2-40B4-BE49-F238E27FC236}">
                  <a16:creationId xmlns:a16="http://schemas.microsoft.com/office/drawing/2014/main" id="{779F9F2A-893E-7B5B-8326-46413E015C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91" name="Oval 519">
              <a:extLst>
                <a:ext uri="{FF2B5EF4-FFF2-40B4-BE49-F238E27FC236}">
                  <a16:creationId xmlns:a16="http://schemas.microsoft.com/office/drawing/2014/main" id="{A82F1C08-980C-8B21-015A-8752014071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242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92" name="Oval 520">
              <a:extLst>
                <a:ext uri="{FF2B5EF4-FFF2-40B4-BE49-F238E27FC236}">
                  <a16:creationId xmlns:a16="http://schemas.microsoft.com/office/drawing/2014/main" id="{2C7F1C2F-5FD7-6075-BCA4-43D25110E5B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33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93" name="Oval 521">
              <a:extLst>
                <a:ext uri="{FF2B5EF4-FFF2-40B4-BE49-F238E27FC236}">
                  <a16:creationId xmlns:a16="http://schemas.microsoft.com/office/drawing/2014/main" id="{69211C84-BB19-DD04-AE22-D7255BE5EFA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261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94" name="Oval 522">
              <a:extLst>
                <a:ext uri="{FF2B5EF4-FFF2-40B4-BE49-F238E27FC236}">
                  <a16:creationId xmlns:a16="http://schemas.microsoft.com/office/drawing/2014/main" id="{AA387B94-B5DA-E541-BBB6-D070FE7548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314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95" name="Oval 523">
              <a:extLst>
                <a:ext uri="{FF2B5EF4-FFF2-40B4-BE49-F238E27FC236}">
                  <a16:creationId xmlns:a16="http://schemas.microsoft.com/office/drawing/2014/main" id="{6E361384-B108-2798-491F-CF07510BCE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21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96" name="Oval 524">
              <a:extLst>
                <a:ext uri="{FF2B5EF4-FFF2-40B4-BE49-F238E27FC236}">
                  <a16:creationId xmlns:a16="http://schemas.microsoft.com/office/drawing/2014/main" id="{F96F6DA7-7193-CCC3-A4A7-2521F5BCAAF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242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97" name="Oval 525">
              <a:extLst>
                <a:ext uri="{FF2B5EF4-FFF2-40B4-BE49-F238E27FC236}">
                  <a16:creationId xmlns:a16="http://schemas.microsoft.com/office/drawing/2014/main" id="{30176B8E-A4F2-C89E-5E3D-37543DB655A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295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98" name="Oval 526">
              <a:extLst>
                <a:ext uri="{FF2B5EF4-FFF2-40B4-BE49-F238E27FC236}">
                  <a16:creationId xmlns:a16="http://schemas.microsoft.com/office/drawing/2014/main" id="{CCC32545-DE3C-2E71-CCA9-99D1417E329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5" y="261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99" name="Oval 527">
              <a:extLst>
                <a:ext uri="{FF2B5EF4-FFF2-40B4-BE49-F238E27FC236}">
                  <a16:creationId xmlns:a16="http://schemas.microsoft.com/office/drawing/2014/main" id="{8366BEE4-A0B3-934B-26AC-BD3DB3CEF8E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304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00" name="Oval 528">
              <a:extLst>
                <a:ext uri="{FF2B5EF4-FFF2-40B4-BE49-F238E27FC236}">
                  <a16:creationId xmlns:a16="http://schemas.microsoft.com/office/drawing/2014/main" id="{21F3C52D-583A-B3B5-51FC-1BF3053E23C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309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01" name="Oval 529">
              <a:extLst>
                <a:ext uri="{FF2B5EF4-FFF2-40B4-BE49-F238E27FC236}">
                  <a16:creationId xmlns:a16="http://schemas.microsoft.com/office/drawing/2014/main" id="{DAD6D0CA-1BE0-96F2-078C-BD32D2C84A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02" name="Oval 530">
              <a:extLst>
                <a:ext uri="{FF2B5EF4-FFF2-40B4-BE49-F238E27FC236}">
                  <a16:creationId xmlns:a16="http://schemas.microsoft.com/office/drawing/2014/main" id="{64592D2D-C965-1E0C-0662-60298DEDD12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03" name="Oval 531">
              <a:extLst>
                <a:ext uri="{FF2B5EF4-FFF2-40B4-BE49-F238E27FC236}">
                  <a16:creationId xmlns:a16="http://schemas.microsoft.com/office/drawing/2014/main" id="{6E9AC525-9ECE-57B0-8C4E-898A322975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256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04" name="Oval 532">
              <a:extLst>
                <a:ext uri="{FF2B5EF4-FFF2-40B4-BE49-F238E27FC236}">
                  <a16:creationId xmlns:a16="http://schemas.microsoft.com/office/drawing/2014/main" id="{D50F1446-4B76-C7D0-8F06-52647497FA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29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05" name="Oval 533">
              <a:extLst>
                <a:ext uri="{FF2B5EF4-FFF2-40B4-BE49-F238E27FC236}">
                  <a16:creationId xmlns:a16="http://schemas.microsoft.com/office/drawing/2014/main" id="{513D3F34-F612-E573-8911-F551ACE1CA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25" y="261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06" name="Oval 534">
              <a:extLst>
                <a:ext uri="{FF2B5EF4-FFF2-40B4-BE49-F238E27FC236}">
                  <a16:creationId xmlns:a16="http://schemas.microsoft.com/office/drawing/2014/main" id="{466DB850-E6F5-5339-F4E3-3C76D3B711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280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07" name="Oval 535">
              <a:extLst>
                <a:ext uri="{FF2B5EF4-FFF2-40B4-BE49-F238E27FC236}">
                  <a16:creationId xmlns:a16="http://schemas.microsoft.com/office/drawing/2014/main" id="{6640167F-1AC6-0236-0E4A-44D16D551C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22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08" name="Oval 536">
              <a:extLst>
                <a:ext uri="{FF2B5EF4-FFF2-40B4-BE49-F238E27FC236}">
                  <a16:creationId xmlns:a16="http://schemas.microsoft.com/office/drawing/2014/main" id="{24A2CE69-319A-F924-8CBE-1798B73A64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252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09" name="Oval 537">
              <a:extLst>
                <a:ext uri="{FF2B5EF4-FFF2-40B4-BE49-F238E27FC236}">
                  <a16:creationId xmlns:a16="http://schemas.microsoft.com/office/drawing/2014/main" id="{20F302F7-0B84-771A-81B8-6D5B2C087A2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223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10" name="Oval 538">
              <a:extLst>
                <a:ext uri="{FF2B5EF4-FFF2-40B4-BE49-F238E27FC236}">
                  <a16:creationId xmlns:a16="http://schemas.microsoft.com/office/drawing/2014/main" id="{EE34731B-487A-9B51-FCA6-BF79C24113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187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11" name="Oval 539">
              <a:extLst>
                <a:ext uri="{FF2B5EF4-FFF2-40B4-BE49-F238E27FC236}">
                  <a16:creationId xmlns:a16="http://schemas.microsoft.com/office/drawing/2014/main" id="{2736CF2F-FDD3-354F-3199-92F34DFED65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12" name="Oval 540">
              <a:extLst>
                <a:ext uri="{FF2B5EF4-FFF2-40B4-BE49-F238E27FC236}">
                  <a16:creationId xmlns:a16="http://schemas.microsoft.com/office/drawing/2014/main" id="{1CCFA1C2-D5AB-0E38-FB6C-858AFF15810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52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13" name="Oval 541">
              <a:extLst>
                <a:ext uri="{FF2B5EF4-FFF2-40B4-BE49-F238E27FC236}">
                  <a16:creationId xmlns:a16="http://schemas.microsoft.com/office/drawing/2014/main" id="{9A131F41-F78F-0BE4-9671-0AD7211D78C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56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14" name="Oval 542">
              <a:extLst>
                <a:ext uri="{FF2B5EF4-FFF2-40B4-BE49-F238E27FC236}">
                  <a16:creationId xmlns:a16="http://schemas.microsoft.com/office/drawing/2014/main" id="{A39F9F3F-1F27-AEB6-E119-C097611BC5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2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15" name="Oval 543">
              <a:extLst>
                <a:ext uri="{FF2B5EF4-FFF2-40B4-BE49-F238E27FC236}">
                  <a16:creationId xmlns:a16="http://schemas.microsoft.com/office/drawing/2014/main" id="{A6AC2F9D-E9B0-1777-DB91-41F62D69C1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12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16" name="Oval 544">
              <a:extLst>
                <a:ext uri="{FF2B5EF4-FFF2-40B4-BE49-F238E27FC236}">
                  <a16:creationId xmlns:a16="http://schemas.microsoft.com/office/drawing/2014/main" id="{98174B0D-0EF8-B96C-20C3-1886FBA849E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13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17" name="Oval 545">
              <a:extLst>
                <a:ext uri="{FF2B5EF4-FFF2-40B4-BE49-F238E27FC236}">
                  <a16:creationId xmlns:a16="http://schemas.microsoft.com/office/drawing/2014/main" id="{3EB5D0A3-B4A9-B539-62B4-BD368851BA9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28" y="13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18" name="Oval 546">
              <a:extLst>
                <a:ext uri="{FF2B5EF4-FFF2-40B4-BE49-F238E27FC236}">
                  <a16:creationId xmlns:a16="http://schemas.microsoft.com/office/drawing/2014/main" id="{593B9C7C-AD02-AF5B-FA94-B2F38609CB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28" y="12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19" name="Oval 547">
              <a:extLst>
                <a:ext uri="{FF2B5EF4-FFF2-40B4-BE49-F238E27FC236}">
                  <a16:creationId xmlns:a16="http://schemas.microsoft.com/office/drawing/2014/main" id="{9211B4D2-CF8C-3F0B-3C05-10852607CF6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3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20" name="Oval 548">
              <a:extLst>
                <a:ext uri="{FF2B5EF4-FFF2-40B4-BE49-F238E27FC236}">
                  <a16:creationId xmlns:a16="http://schemas.microsoft.com/office/drawing/2014/main" id="{2AD6D441-98E0-DDEA-053B-3CEC3050638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2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21" name="Oval 549">
              <a:extLst>
                <a:ext uri="{FF2B5EF4-FFF2-40B4-BE49-F238E27FC236}">
                  <a16:creationId xmlns:a16="http://schemas.microsoft.com/office/drawing/2014/main" id="{5F1A670A-005D-C486-A253-225D819FAC3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132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22" name="Oval 550">
              <a:extLst>
                <a:ext uri="{FF2B5EF4-FFF2-40B4-BE49-F238E27FC236}">
                  <a16:creationId xmlns:a16="http://schemas.microsoft.com/office/drawing/2014/main" id="{E1F7B42E-574B-821F-40DD-8C346C1F04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132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23" name="Oval 551">
              <a:extLst>
                <a:ext uri="{FF2B5EF4-FFF2-40B4-BE49-F238E27FC236}">
                  <a16:creationId xmlns:a16="http://schemas.microsoft.com/office/drawing/2014/main" id="{77E4BC1E-D473-90D4-1C1A-DEFC7691008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127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24" name="Oval 552">
              <a:extLst>
                <a:ext uri="{FF2B5EF4-FFF2-40B4-BE49-F238E27FC236}">
                  <a16:creationId xmlns:a16="http://schemas.microsoft.com/office/drawing/2014/main" id="{DBC1FBC3-5224-ED39-F3C3-D9F59A541D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127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25" name="Oval 553">
              <a:extLst>
                <a:ext uri="{FF2B5EF4-FFF2-40B4-BE49-F238E27FC236}">
                  <a16:creationId xmlns:a16="http://schemas.microsoft.com/office/drawing/2014/main" id="{29B2165E-3650-51D1-E488-0D32CD5E460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41" y="141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26" name="Oval 554">
              <a:extLst>
                <a:ext uri="{FF2B5EF4-FFF2-40B4-BE49-F238E27FC236}">
                  <a16:creationId xmlns:a16="http://schemas.microsoft.com/office/drawing/2014/main" id="{1097D18A-8AD0-6153-7C5B-8A9CDB61653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136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27" name="Oval 555">
              <a:extLst>
                <a:ext uri="{FF2B5EF4-FFF2-40B4-BE49-F238E27FC236}">
                  <a16:creationId xmlns:a16="http://schemas.microsoft.com/office/drawing/2014/main" id="{D5044B64-4C60-378D-8B1B-07D1F2A263B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28" name="Oval 556">
              <a:extLst>
                <a:ext uri="{FF2B5EF4-FFF2-40B4-BE49-F238E27FC236}">
                  <a16:creationId xmlns:a16="http://schemas.microsoft.com/office/drawing/2014/main" id="{0F0DA52E-F5E5-8AF2-C4B3-49C62AADD29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29" name="Oval 557">
              <a:extLst>
                <a:ext uri="{FF2B5EF4-FFF2-40B4-BE49-F238E27FC236}">
                  <a16:creationId xmlns:a16="http://schemas.microsoft.com/office/drawing/2014/main" id="{392C7B0C-D2B6-AF7F-10D4-FE8B1C65983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216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30" name="Oval 558">
              <a:extLst>
                <a:ext uri="{FF2B5EF4-FFF2-40B4-BE49-F238E27FC236}">
                  <a16:creationId xmlns:a16="http://schemas.microsoft.com/office/drawing/2014/main" id="{F18DA24B-412C-1834-2E48-4D78A351FCB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28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31" name="Oval 559">
              <a:extLst>
                <a:ext uri="{FF2B5EF4-FFF2-40B4-BE49-F238E27FC236}">
                  <a16:creationId xmlns:a16="http://schemas.microsoft.com/office/drawing/2014/main" id="{CA82086B-013C-B7A5-484C-F52B6705C4C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32" name="Oval 560">
              <a:extLst>
                <a:ext uri="{FF2B5EF4-FFF2-40B4-BE49-F238E27FC236}">
                  <a16:creationId xmlns:a16="http://schemas.microsoft.com/office/drawing/2014/main" id="{6A3F2CA5-6A3E-98F8-6C9D-3095441239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33" name="Oval 561">
              <a:extLst>
                <a:ext uri="{FF2B5EF4-FFF2-40B4-BE49-F238E27FC236}">
                  <a16:creationId xmlns:a16="http://schemas.microsoft.com/office/drawing/2014/main" id="{1C0CCA17-704F-C8CA-C055-3CB557EE0A0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34" name="Oval 562">
              <a:extLst>
                <a:ext uri="{FF2B5EF4-FFF2-40B4-BE49-F238E27FC236}">
                  <a16:creationId xmlns:a16="http://schemas.microsoft.com/office/drawing/2014/main" id="{F83DF537-A009-1647-B8F1-82154D68432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35" name="Oval 563">
              <a:extLst>
                <a:ext uri="{FF2B5EF4-FFF2-40B4-BE49-F238E27FC236}">
                  <a16:creationId xmlns:a16="http://schemas.microsoft.com/office/drawing/2014/main" id="{879455DC-491E-8519-142D-CA923F49650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87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36" name="Oval 564">
              <a:extLst>
                <a:ext uri="{FF2B5EF4-FFF2-40B4-BE49-F238E27FC236}">
                  <a16:creationId xmlns:a16="http://schemas.microsoft.com/office/drawing/2014/main" id="{5A355D44-2D8F-1F7D-F5EC-995D0237277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37" name="Oval 565">
              <a:extLst>
                <a:ext uri="{FF2B5EF4-FFF2-40B4-BE49-F238E27FC236}">
                  <a16:creationId xmlns:a16="http://schemas.microsoft.com/office/drawing/2014/main" id="{787FB91C-F3DB-E45E-EBDA-A1D86C74A1F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68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38" name="Oval 566">
              <a:extLst>
                <a:ext uri="{FF2B5EF4-FFF2-40B4-BE49-F238E27FC236}">
                  <a16:creationId xmlns:a16="http://schemas.microsoft.com/office/drawing/2014/main" id="{FEE78528-337B-C98C-B247-B166F28801D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39" name="Oval 567">
              <a:extLst>
                <a:ext uri="{FF2B5EF4-FFF2-40B4-BE49-F238E27FC236}">
                  <a16:creationId xmlns:a16="http://schemas.microsoft.com/office/drawing/2014/main" id="{43C152E1-DAA0-B3CF-2C7A-F2859C5B01F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16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40" name="Oval 568">
              <a:extLst>
                <a:ext uri="{FF2B5EF4-FFF2-40B4-BE49-F238E27FC236}">
                  <a16:creationId xmlns:a16="http://schemas.microsoft.com/office/drawing/2014/main" id="{017F5248-B23D-4D57-A6B2-BDBBCB2D67B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41" name="Oval 569">
              <a:extLst>
                <a:ext uri="{FF2B5EF4-FFF2-40B4-BE49-F238E27FC236}">
                  <a16:creationId xmlns:a16="http://schemas.microsoft.com/office/drawing/2014/main" id="{BC831D19-F6F4-CA58-52A1-7B75C3DDC8F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42" name="Oval 570">
              <a:extLst>
                <a:ext uri="{FF2B5EF4-FFF2-40B4-BE49-F238E27FC236}">
                  <a16:creationId xmlns:a16="http://schemas.microsoft.com/office/drawing/2014/main" id="{77A3C465-F6EE-3B37-220C-F8FC521B498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43" name="Oval 571">
              <a:extLst>
                <a:ext uri="{FF2B5EF4-FFF2-40B4-BE49-F238E27FC236}">
                  <a16:creationId xmlns:a16="http://schemas.microsoft.com/office/drawing/2014/main" id="{9BD01834-17C1-A930-A0A2-26022CC4211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44" name="Oval 572">
              <a:extLst>
                <a:ext uri="{FF2B5EF4-FFF2-40B4-BE49-F238E27FC236}">
                  <a16:creationId xmlns:a16="http://schemas.microsoft.com/office/drawing/2014/main" id="{39FC1D29-39E3-A93B-057A-6BC24FCE4EE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45" name="Oval 573">
              <a:extLst>
                <a:ext uri="{FF2B5EF4-FFF2-40B4-BE49-F238E27FC236}">
                  <a16:creationId xmlns:a16="http://schemas.microsoft.com/office/drawing/2014/main" id="{14ED40B4-1E85-41FA-D1B9-0506005A3A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46" name="Oval 574">
              <a:extLst>
                <a:ext uri="{FF2B5EF4-FFF2-40B4-BE49-F238E27FC236}">
                  <a16:creationId xmlns:a16="http://schemas.microsoft.com/office/drawing/2014/main" id="{3563A178-8DDD-7841-B234-27C929EDC4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47" name="Oval 575">
              <a:extLst>
                <a:ext uri="{FF2B5EF4-FFF2-40B4-BE49-F238E27FC236}">
                  <a16:creationId xmlns:a16="http://schemas.microsoft.com/office/drawing/2014/main" id="{9E793EF0-4154-D9E1-AC6C-522CF592364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48" name="Oval 576">
              <a:extLst>
                <a:ext uri="{FF2B5EF4-FFF2-40B4-BE49-F238E27FC236}">
                  <a16:creationId xmlns:a16="http://schemas.microsoft.com/office/drawing/2014/main" id="{B90ED2CB-66CA-B618-65ED-32A0D1DDD33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196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49" name="Oval 577">
              <a:extLst>
                <a:ext uri="{FF2B5EF4-FFF2-40B4-BE49-F238E27FC236}">
                  <a16:creationId xmlns:a16="http://schemas.microsoft.com/office/drawing/2014/main" id="{C76A5712-1587-10A6-D47E-6B6B6469D3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50" name="Oval 578">
              <a:extLst>
                <a:ext uri="{FF2B5EF4-FFF2-40B4-BE49-F238E27FC236}">
                  <a16:creationId xmlns:a16="http://schemas.microsoft.com/office/drawing/2014/main" id="{B952C721-77DE-BA83-958F-5C40FF7EFEF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77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51" name="Oval 579">
              <a:extLst>
                <a:ext uri="{FF2B5EF4-FFF2-40B4-BE49-F238E27FC236}">
                  <a16:creationId xmlns:a16="http://schemas.microsoft.com/office/drawing/2014/main" id="{4D8F686C-2CA5-C6FC-7A31-07A55DF9436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52" name="Oval 580">
              <a:extLst>
                <a:ext uri="{FF2B5EF4-FFF2-40B4-BE49-F238E27FC236}">
                  <a16:creationId xmlns:a16="http://schemas.microsoft.com/office/drawing/2014/main" id="{6CD537ED-57C7-904A-444E-2045F5383EA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187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53" name="Oval 581">
              <a:extLst>
                <a:ext uri="{FF2B5EF4-FFF2-40B4-BE49-F238E27FC236}">
                  <a16:creationId xmlns:a16="http://schemas.microsoft.com/office/drawing/2014/main" id="{DD03B3EE-184A-0016-AC40-D0BD623795E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54" name="Oval 582">
              <a:extLst>
                <a:ext uri="{FF2B5EF4-FFF2-40B4-BE49-F238E27FC236}">
                  <a16:creationId xmlns:a16="http://schemas.microsoft.com/office/drawing/2014/main" id="{13BEE77F-5155-051C-9EBC-6FD47996CF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68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55" name="Oval 583">
              <a:extLst>
                <a:ext uri="{FF2B5EF4-FFF2-40B4-BE49-F238E27FC236}">
                  <a16:creationId xmlns:a16="http://schemas.microsoft.com/office/drawing/2014/main" id="{F091F994-DE94-2E5E-344D-207D76D7348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177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56" name="Oval 584">
              <a:extLst>
                <a:ext uri="{FF2B5EF4-FFF2-40B4-BE49-F238E27FC236}">
                  <a16:creationId xmlns:a16="http://schemas.microsoft.com/office/drawing/2014/main" id="{EC96BE66-B79C-8F4A-CB5C-212D8DF85B8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15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57" name="Oval 585">
              <a:extLst>
                <a:ext uri="{FF2B5EF4-FFF2-40B4-BE49-F238E27FC236}">
                  <a16:creationId xmlns:a16="http://schemas.microsoft.com/office/drawing/2014/main" id="{779159BC-1E6E-7FF7-3F8A-2229C72A5C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58" name="Oval 586">
              <a:extLst>
                <a:ext uri="{FF2B5EF4-FFF2-40B4-BE49-F238E27FC236}">
                  <a16:creationId xmlns:a16="http://schemas.microsoft.com/office/drawing/2014/main" id="{52F53372-ACFD-AD79-F36F-41171579B2F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189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59" name="Oval 587">
              <a:extLst>
                <a:ext uri="{FF2B5EF4-FFF2-40B4-BE49-F238E27FC236}">
                  <a16:creationId xmlns:a16="http://schemas.microsoft.com/office/drawing/2014/main" id="{E2D79616-6321-7301-B186-CDE5FB278CA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53" y="17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60" name="Oval 588">
              <a:extLst>
                <a:ext uri="{FF2B5EF4-FFF2-40B4-BE49-F238E27FC236}">
                  <a16:creationId xmlns:a16="http://schemas.microsoft.com/office/drawing/2014/main" id="{6DB45F93-C301-CE4B-1A85-88022E131EF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37" y="189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61" name="Oval 589">
              <a:extLst>
                <a:ext uri="{FF2B5EF4-FFF2-40B4-BE49-F238E27FC236}">
                  <a16:creationId xmlns:a16="http://schemas.microsoft.com/office/drawing/2014/main" id="{848ABF91-8D02-8FFD-251C-D5ACDEA889F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62" name="Oval 590">
              <a:extLst>
                <a:ext uri="{FF2B5EF4-FFF2-40B4-BE49-F238E27FC236}">
                  <a16:creationId xmlns:a16="http://schemas.microsoft.com/office/drawing/2014/main" id="{9AD33851-E1FF-0C52-B938-5979F19FF9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93" y="160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63" name="Oval 591">
              <a:extLst>
                <a:ext uri="{FF2B5EF4-FFF2-40B4-BE49-F238E27FC236}">
                  <a16:creationId xmlns:a16="http://schemas.microsoft.com/office/drawing/2014/main" id="{66B6DCF7-1E9D-C5BC-03F7-5B96C91E4BA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89" y="204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64" name="Oval 592">
              <a:extLst>
                <a:ext uri="{FF2B5EF4-FFF2-40B4-BE49-F238E27FC236}">
                  <a16:creationId xmlns:a16="http://schemas.microsoft.com/office/drawing/2014/main" id="{8FCF8E08-807E-7756-17B1-ECA59D6A246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3" y="160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65" name="Oval 593">
              <a:extLst>
                <a:ext uri="{FF2B5EF4-FFF2-40B4-BE49-F238E27FC236}">
                  <a16:creationId xmlns:a16="http://schemas.microsoft.com/office/drawing/2014/main" id="{3E384524-5F41-1787-1E7C-869961913B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184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66" name="Oval 594">
              <a:extLst>
                <a:ext uri="{FF2B5EF4-FFF2-40B4-BE49-F238E27FC236}">
                  <a16:creationId xmlns:a16="http://schemas.microsoft.com/office/drawing/2014/main" id="{164F9948-17E1-77DB-1113-3E3FDA4B0E6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93" y="19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67" name="Oval 595">
              <a:extLst>
                <a:ext uri="{FF2B5EF4-FFF2-40B4-BE49-F238E27FC236}">
                  <a16:creationId xmlns:a16="http://schemas.microsoft.com/office/drawing/2014/main" id="{6ED29C3C-0A90-D4D8-C982-842DB69EE29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21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68" name="Oval 596">
              <a:extLst>
                <a:ext uri="{FF2B5EF4-FFF2-40B4-BE49-F238E27FC236}">
                  <a16:creationId xmlns:a16="http://schemas.microsoft.com/office/drawing/2014/main" id="{5AC6EE57-BE89-FED4-7FBE-96F598EEBAB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53" y="19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69" name="Oval 597">
              <a:extLst>
                <a:ext uri="{FF2B5EF4-FFF2-40B4-BE49-F238E27FC236}">
                  <a16:creationId xmlns:a16="http://schemas.microsoft.com/office/drawing/2014/main" id="{03715FFB-AAD0-6617-7674-78FECC0EE2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194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70" name="Oval 598">
              <a:extLst>
                <a:ext uri="{FF2B5EF4-FFF2-40B4-BE49-F238E27FC236}">
                  <a16:creationId xmlns:a16="http://schemas.microsoft.com/office/drawing/2014/main" id="{7CBC109B-6BFA-877A-A7C8-C7E59C81B56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71" name="Oval 599">
              <a:extLst>
                <a:ext uri="{FF2B5EF4-FFF2-40B4-BE49-F238E27FC236}">
                  <a16:creationId xmlns:a16="http://schemas.microsoft.com/office/drawing/2014/main" id="{F8BF88C9-9E97-A80C-BDED-46CE01DBFE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17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72" name="Oval 600">
              <a:extLst>
                <a:ext uri="{FF2B5EF4-FFF2-40B4-BE49-F238E27FC236}">
                  <a16:creationId xmlns:a16="http://schemas.microsoft.com/office/drawing/2014/main" id="{C535B611-A006-13FD-43E2-DBF42B9E0D8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5" y="194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73" name="Oval 601">
              <a:extLst>
                <a:ext uri="{FF2B5EF4-FFF2-40B4-BE49-F238E27FC236}">
                  <a16:creationId xmlns:a16="http://schemas.microsoft.com/office/drawing/2014/main" id="{314AC4DF-18DC-B212-15AA-4AA2FF49DBC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74" name="Oval 602">
              <a:extLst>
                <a:ext uri="{FF2B5EF4-FFF2-40B4-BE49-F238E27FC236}">
                  <a16:creationId xmlns:a16="http://schemas.microsoft.com/office/drawing/2014/main" id="{CAD16671-4C7A-81CA-2138-CE4DE39E0E9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5" y="165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75" name="Oval 603">
              <a:extLst>
                <a:ext uri="{FF2B5EF4-FFF2-40B4-BE49-F238E27FC236}">
                  <a16:creationId xmlns:a16="http://schemas.microsoft.com/office/drawing/2014/main" id="{949CE6E4-BAC4-C664-7D92-10A114D0D5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5" y="165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76" name="Oval 604">
              <a:extLst>
                <a:ext uri="{FF2B5EF4-FFF2-40B4-BE49-F238E27FC236}">
                  <a16:creationId xmlns:a16="http://schemas.microsoft.com/office/drawing/2014/main" id="{9FEA882D-E822-8535-0597-F08274C580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20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77" name="Oval 605">
              <a:extLst>
                <a:ext uri="{FF2B5EF4-FFF2-40B4-BE49-F238E27FC236}">
                  <a16:creationId xmlns:a16="http://schemas.microsoft.com/office/drawing/2014/main" id="{35E12685-8778-C501-7269-F41E7B74837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7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78" name="Oval 606">
              <a:extLst>
                <a:ext uri="{FF2B5EF4-FFF2-40B4-BE49-F238E27FC236}">
                  <a16:creationId xmlns:a16="http://schemas.microsoft.com/office/drawing/2014/main" id="{32C3832A-A63E-626E-16D6-46C97EA68E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18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79" name="Oval 607">
              <a:extLst>
                <a:ext uri="{FF2B5EF4-FFF2-40B4-BE49-F238E27FC236}">
                  <a16:creationId xmlns:a16="http://schemas.microsoft.com/office/drawing/2014/main" id="{7C8415F6-3255-7769-A713-3C86B0646B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204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80" name="Oval 608">
              <a:extLst>
                <a:ext uri="{FF2B5EF4-FFF2-40B4-BE49-F238E27FC236}">
                  <a16:creationId xmlns:a16="http://schemas.microsoft.com/office/drawing/2014/main" id="{2483164F-32B8-9B3A-E876-273F084ACC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175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81" name="Oval 609">
              <a:extLst>
                <a:ext uri="{FF2B5EF4-FFF2-40B4-BE49-F238E27FC236}">
                  <a16:creationId xmlns:a16="http://schemas.microsoft.com/office/drawing/2014/main" id="{051C4D06-B924-7F22-FAB0-96F3B3172D7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26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82" name="Oval 610">
              <a:extLst>
                <a:ext uri="{FF2B5EF4-FFF2-40B4-BE49-F238E27FC236}">
                  <a16:creationId xmlns:a16="http://schemas.microsoft.com/office/drawing/2014/main" id="{CE1924CB-2AA1-ADE0-2FEC-FBDEB6DDC6C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27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83" name="Oval 611">
              <a:extLst>
                <a:ext uri="{FF2B5EF4-FFF2-40B4-BE49-F238E27FC236}">
                  <a16:creationId xmlns:a16="http://schemas.microsoft.com/office/drawing/2014/main" id="{838D26B5-C6B7-E2F2-F152-FF6CCB64DC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225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84" name="Oval 612">
              <a:extLst>
                <a:ext uri="{FF2B5EF4-FFF2-40B4-BE49-F238E27FC236}">
                  <a16:creationId xmlns:a16="http://schemas.microsoft.com/office/drawing/2014/main" id="{6164B980-ED8B-FD12-67E0-4A38285CA69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25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85" name="Oval 613">
              <a:extLst>
                <a:ext uri="{FF2B5EF4-FFF2-40B4-BE49-F238E27FC236}">
                  <a16:creationId xmlns:a16="http://schemas.microsoft.com/office/drawing/2014/main" id="{E424B017-E683-2712-E5C2-28091E75A78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7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86" name="Oval 614">
              <a:extLst>
                <a:ext uri="{FF2B5EF4-FFF2-40B4-BE49-F238E27FC236}">
                  <a16:creationId xmlns:a16="http://schemas.microsoft.com/office/drawing/2014/main" id="{AFB8383A-9C75-0AE8-7C7D-F8CFF6136E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235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87" name="Oval 615">
              <a:extLst>
                <a:ext uri="{FF2B5EF4-FFF2-40B4-BE49-F238E27FC236}">
                  <a16:creationId xmlns:a16="http://schemas.microsoft.com/office/drawing/2014/main" id="{8809117A-9651-31DD-7A7F-01828E88CD0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68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88" name="Oval 616">
              <a:extLst>
                <a:ext uri="{FF2B5EF4-FFF2-40B4-BE49-F238E27FC236}">
                  <a16:creationId xmlns:a16="http://schemas.microsoft.com/office/drawing/2014/main" id="{578F7375-B117-1BF5-8AAD-1B5DA359EDC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89" name="Oval 617">
              <a:extLst>
                <a:ext uri="{FF2B5EF4-FFF2-40B4-BE49-F238E27FC236}">
                  <a16:creationId xmlns:a16="http://schemas.microsoft.com/office/drawing/2014/main" id="{DBE2DD43-C2EE-6C13-1F7E-CE13E198323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25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90" name="Oval 618">
              <a:extLst>
                <a:ext uri="{FF2B5EF4-FFF2-40B4-BE49-F238E27FC236}">
                  <a16:creationId xmlns:a16="http://schemas.microsoft.com/office/drawing/2014/main" id="{7E65A2BE-C872-D370-97A9-FF74359A58F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91" name="Oval 619">
              <a:extLst>
                <a:ext uri="{FF2B5EF4-FFF2-40B4-BE49-F238E27FC236}">
                  <a16:creationId xmlns:a16="http://schemas.microsoft.com/office/drawing/2014/main" id="{93C7CADC-4B1F-791D-1A0A-89BF7ECE124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187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92" name="Oval 620">
              <a:extLst>
                <a:ext uri="{FF2B5EF4-FFF2-40B4-BE49-F238E27FC236}">
                  <a16:creationId xmlns:a16="http://schemas.microsoft.com/office/drawing/2014/main" id="{6A563633-7009-3128-A4D4-1DEB3BF1EB0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225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93" name="Oval 621">
              <a:extLst>
                <a:ext uri="{FF2B5EF4-FFF2-40B4-BE49-F238E27FC236}">
                  <a16:creationId xmlns:a16="http://schemas.microsoft.com/office/drawing/2014/main" id="{D740373B-4439-F7CE-E1D7-235D44D8B3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94" name="Oval 622">
              <a:extLst>
                <a:ext uri="{FF2B5EF4-FFF2-40B4-BE49-F238E27FC236}">
                  <a16:creationId xmlns:a16="http://schemas.microsoft.com/office/drawing/2014/main" id="{6D1710AA-A965-F5AF-995D-51233395521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85" y="295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95" name="Oval 623">
              <a:extLst>
                <a:ext uri="{FF2B5EF4-FFF2-40B4-BE49-F238E27FC236}">
                  <a16:creationId xmlns:a16="http://schemas.microsoft.com/office/drawing/2014/main" id="{9AA04EC3-B9CA-9C00-2FE7-E52257642C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85" y="295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96" name="Oval 624">
              <a:extLst>
                <a:ext uri="{FF2B5EF4-FFF2-40B4-BE49-F238E27FC236}">
                  <a16:creationId xmlns:a16="http://schemas.microsoft.com/office/drawing/2014/main" id="{97AB4160-6E04-1F09-D21B-D744F867596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85" y="252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97" name="Oval 625">
              <a:extLst>
                <a:ext uri="{FF2B5EF4-FFF2-40B4-BE49-F238E27FC236}">
                  <a16:creationId xmlns:a16="http://schemas.microsoft.com/office/drawing/2014/main" id="{A00ADCB3-B4C2-F71A-D65D-02DAD0B91CD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85" y="29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98" name="Oval 626">
              <a:extLst>
                <a:ext uri="{FF2B5EF4-FFF2-40B4-BE49-F238E27FC236}">
                  <a16:creationId xmlns:a16="http://schemas.microsoft.com/office/drawing/2014/main" id="{9A9F28AA-30A5-D4D8-ECAD-8F1CE51DDA1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37" y="285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99" name="Oval 627">
              <a:extLst>
                <a:ext uri="{FF2B5EF4-FFF2-40B4-BE49-F238E27FC236}">
                  <a16:creationId xmlns:a16="http://schemas.microsoft.com/office/drawing/2014/main" id="{656EC6BE-FCCA-1258-AA8F-F21D1207FBE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37" y="256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</p:grpSp>
      <p:sp>
        <p:nvSpPr>
          <p:cNvPr id="300" name="Line 325">
            <a:extLst>
              <a:ext uri="{FF2B5EF4-FFF2-40B4-BE49-F238E27FC236}">
                <a16:creationId xmlns:a16="http://schemas.microsoft.com/office/drawing/2014/main" id="{18C79678-82F6-EF53-68F7-8F97B5A3B56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46170" y="4415662"/>
            <a:ext cx="8333" cy="884177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050"/>
          </a:p>
        </p:txBody>
      </p:sp>
      <p:sp>
        <p:nvSpPr>
          <p:cNvPr id="301" name="Text Box 330">
            <a:extLst>
              <a:ext uri="{FF2B5EF4-FFF2-40B4-BE49-F238E27FC236}">
                <a16:creationId xmlns:a16="http://schemas.microsoft.com/office/drawing/2014/main" id="{9D1DBB11-593A-21BE-C72C-3EB5F9DBE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9944" y="5522499"/>
            <a:ext cx="3360264" cy="99257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endParaRPr lang="en-US" sz="700" b="1" u="sng" dirty="0"/>
          </a:p>
          <a:p>
            <a:pPr algn="ctr">
              <a:lnSpc>
                <a:spcPct val="90000"/>
              </a:lnSpc>
            </a:pPr>
            <a:r>
              <a:rPr lang="en-US" sz="2200" u="sng" dirty="0"/>
              <a:t>Guess</a:t>
            </a:r>
            <a:r>
              <a:rPr lang="en-US" sz="2200" dirty="0"/>
              <a:t> about population</a:t>
            </a:r>
          </a:p>
          <a:p>
            <a:pPr algn="ctr">
              <a:lnSpc>
                <a:spcPct val="90000"/>
              </a:lnSpc>
            </a:pPr>
            <a:endParaRPr lang="en-US" sz="700" dirty="0"/>
          </a:p>
          <a:p>
            <a:pPr algn="ctr">
              <a:lnSpc>
                <a:spcPct val="90000"/>
              </a:lnSpc>
            </a:pPr>
            <a:r>
              <a:rPr lang="en-US" sz="2200" dirty="0"/>
              <a:t>(e.g., summary statistics)</a:t>
            </a:r>
          </a:p>
          <a:p>
            <a:pPr algn="ctr">
              <a:lnSpc>
                <a:spcPct val="90000"/>
              </a:lnSpc>
            </a:pPr>
            <a:endParaRPr lang="en-US" sz="700" b="1" dirty="0"/>
          </a:p>
        </p:txBody>
      </p:sp>
      <p:sp>
        <p:nvSpPr>
          <p:cNvPr id="302" name="Text Box 321">
            <a:extLst>
              <a:ext uri="{FF2B5EF4-FFF2-40B4-BE49-F238E27FC236}">
                <a16:creationId xmlns:a16="http://schemas.microsoft.com/office/drawing/2014/main" id="{E5C30420-3F7D-6F80-687E-D7094A5C8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010" y="3156943"/>
            <a:ext cx="196098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/>
              <a:t>Population</a:t>
            </a:r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2C0ADCCB-AE54-E8BD-F95F-E09EF7D70631}"/>
              </a:ext>
            </a:extLst>
          </p:cNvPr>
          <p:cNvGrpSpPr/>
          <p:nvPr/>
        </p:nvGrpSpPr>
        <p:grpSpPr>
          <a:xfrm>
            <a:off x="4376651" y="2464230"/>
            <a:ext cx="6397148" cy="2487215"/>
            <a:chOff x="3617914" y="2093914"/>
            <a:chExt cx="8529531" cy="3316287"/>
          </a:xfrm>
        </p:grpSpPr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57D65979-4DBB-384D-D472-5705A67A1C74}"/>
                </a:ext>
              </a:extLst>
            </p:cNvPr>
            <p:cNvGrpSpPr/>
            <p:nvPr/>
          </p:nvGrpSpPr>
          <p:grpSpPr>
            <a:xfrm>
              <a:off x="3617914" y="2093914"/>
              <a:ext cx="5678486" cy="3316287"/>
              <a:chOff x="3617914" y="2093914"/>
              <a:chExt cx="5678486" cy="3316287"/>
            </a:xfrm>
          </p:grpSpPr>
          <p:sp>
            <p:nvSpPr>
              <p:cNvPr id="306" name="AutoShape 13">
                <a:extLst>
                  <a:ext uri="{FF2B5EF4-FFF2-40B4-BE49-F238E27FC236}">
                    <a16:creationId xmlns:a16="http://schemas.microsoft.com/office/drawing/2014/main" id="{E76533BB-AA5F-62FB-0D4F-38232AC52F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440738" y="3049588"/>
                <a:ext cx="146050" cy="146050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28575" cap="rnd">
                <a:solidFill>
                  <a:srgbClr val="FF0000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7" name="AutoShape 14">
                <a:extLst>
                  <a:ext uri="{FF2B5EF4-FFF2-40B4-BE49-F238E27FC236}">
                    <a16:creationId xmlns:a16="http://schemas.microsoft.com/office/drawing/2014/main" id="{C6AA8F79-84FB-9227-9C82-99BC7FDB1D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497888" y="2554288"/>
                <a:ext cx="146050" cy="146050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28575" cap="rnd">
                <a:solidFill>
                  <a:srgbClr val="FF0000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8" name="AutoShape 15">
                <a:extLst>
                  <a:ext uri="{FF2B5EF4-FFF2-40B4-BE49-F238E27FC236}">
                    <a16:creationId xmlns:a16="http://schemas.microsoft.com/office/drawing/2014/main" id="{78CBC3F9-556F-2D8A-4414-754875068A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050338" y="3317875"/>
                <a:ext cx="146050" cy="146050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28575" cap="rnd">
                <a:solidFill>
                  <a:srgbClr val="FF0000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9" name="AutoShape 16">
                <a:extLst>
                  <a:ext uri="{FF2B5EF4-FFF2-40B4-BE49-F238E27FC236}">
                    <a16:creationId xmlns:a16="http://schemas.microsoft.com/office/drawing/2014/main" id="{B0FDE757-8263-ECBA-D5C0-038DEDFE50D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669338" y="3279775"/>
                <a:ext cx="146050" cy="146050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28575" cap="rnd">
                <a:solidFill>
                  <a:srgbClr val="FF0000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0" name="AutoShape 17">
                <a:extLst>
                  <a:ext uri="{FF2B5EF4-FFF2-40B4-BE49-F238E27FC236}">
                    <a16:creationId xmlns:a16="http://schemas.microsoft.com/office/drawing/2014/main" id="{F260C1D6-4910-1349-A7C5-BE8E0726550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859838" y="3757613"/>
                <a:ext cx="146050" cy="146050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28575" cap="rnd">
                <a:solidFill>
                  <a:srgbClr val="FF0000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1" name="AutoShape 18">
                <a:extLst>
                  <a:ext uri="{FF2B5EF4-FFF2-40B4-BE49-F238E27FC236}">
                    <a16:creationId xmlns:a16="http://schemas.microsoft.com/office/drawing/2014/main" id="{B6B8FA9E-B2CE-3ECD-F75F-0F934D940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821738" y="3432175"/>
                <a:ext cx="146050" cy="146050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28575" cap="rnd">
                <a:solidFill>
                  <a:srgbClr val="FF0000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2" name="AutoShape 19">
                <a:extLst>
                  <a:ext uri="{FF2B5EF4-FFF2-40B4-BE49-F238E27FC236}">
                    <a16:creationId xmlns:a16="http://schemas.microsoft.com/office/drawing/2014/main" id="{F7672ADA-913F-327D-D56A-2F4FF8C1BC2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802688" y="2574925"/>
                <a:ext cx="146050" cy="146050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28575" cap="rnd">
                <a:solidFill>
                  <a:srgbClr val="FF0000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3" name="AutoShape 20">
                <a:extLst>
                  <a:ext uri="{FF2B5EF4-FFF2-40B4-BE49-F238E27FC236}">
                    <a16:creationId xmlns:a16="http://schemas.microsoft.com/office/drawing/2014/main" id="{F15583B4-C648-6EB2-4F86-88EC9EEB7A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383588" y="3471863"/>
                <a:ext cx="146050" cy="146050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28575" cap="rnd">
                <a:solidFill>
                  <a:srgbClr val="FF0000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4" name="AutoShape 21">
                <a:extLst>
                  <a:ext uri="{FF2B5EF4-FFF2-40B4-BE49-F238E27FC236}">
                    <a16:creationId xmlns:a16="http://schemas.microsoft.com/office/drawing/2014/main" id="{A886B6CD-4B31-4341-ECC0-A9F49A7CCF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840788" y="3032125"/>
                <a:ext cx="146050" cy="146050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28575" cap="rnd">
                <a:solidFill>
                  <a:srgbClr val="FF0000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5" name="AutoShape 22">
                <a:extLst>
                  <a:ext uri="{FF2B5EF4-FFF2-40B4-BE49-F238E27FC236}">
                    <a16:creationId xmlns:a16="http://schemas.microsoft.com/office/drawing/2014/main" id="{1596513A-1CCC-089A-D25E-E459BBDB65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593138" y="3823873"/>
                <a:ext cx="146050" cy="146050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28575" cap="rnd">
                <a:solidFill>
                  <a:srgbClr val="FF0000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6" name="AutoShape 23">
                <a:extLst>
                  <a:ext uri="{FF2B5EF4-FFF2-40B4-BE49-F238E27FC236}">
                    <a16:creationId xmlns:a16="http://schemas.microsoft.com/office/drawing/2014/main" id="{1C2589E9-276C-02C7-28B8-BD0CA72C2A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414652" y="4257405"/>
                <a:ext cx="90686" cy="90686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28575" cap="rnd">
                <a:solidFill>
                  <a:srgbClr val="FF0000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17" name="Oval 24">
                <a:extLst>
                  <a:ext uri="{FF2B5EF4-FFF2-40B4-BE49-F238E27FC236}">
                    <a16:creationId xmlns:a16="http://schemas.microsoft.com/office/drawing/2014/main" id="{D3CABB16-6443-2634-8AA8-42C1D6413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1000" y="2209800"/>
                <a:ext cx="1295400" cy="236220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8" name="Line 25">
                <a:extLst>
                  <a:ext uri="{FF2B5EF4-FFF2-40B4-BE49-F238E27FC236}">
                    <a16:creationId xmlns:a16="http://schemas.microsoft.com/office/drawing/2014/main" id="{9C2AE712-7CF5-F2E8-5EF7-7AF62D3C99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21088" y="4303714"/>
                <a:ext cx="4819650" cy="1106487"/>
              </a:xfrm>
              <a:prstGeom prst="line">
                <a:avLst/>
              </a:prstGeom>
              <a:noFill/>
              <a:ln w="2857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19" name="Line 26">
                <a:extLst>
                  <a:ext uri="{FF2B5EF4-FFF2-40B4-BE49-F238E27FC236}">
                    <a16:creationId xmlns:a16="http://schemas.microsoft.com/office/drawing/2014/main" id="{0BF0D52F-E67E-58D2-B557-18F753ECE2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38600" y="3903664"/>
                <a:ext cx="4630738" cy="744537"/>
              </a:xfrm>
              <a:prstGeom prst="line">
                <a:avLst/>
              </a:prstGeom>
              <a:noFill/>
              <a:ln w="2857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0" name="Line 27">
                <a:extLst>
                  <a:ext uri="{FF2B5EF4-FFF2-40B4-BE49-F238E27FC236}">
                    <a16:creationId xmlns:a16="http://schemas.microsoft.com/office/drawing/2014/main" id="{6E960FB8-BCB4-44D9-BD65-736DEBF946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2000" y="3833814"/>
                <a:ext cx="4376738" cy="661987"/>
              </a:xfrm>
              <a:prstGeom prst="line">
                <a:avLst/>
              </a:prstGeom>
              <a:noFill/>
              <a:ln w="2857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1" name="Line 28">
                <a:extLst>
                  <a:ext uri="{FF2B5EF4-FFF2-40B4-BE49-F238E27FC236}">
                    <a16:creationId xmlns:a16="http://schemas.microsoft.com/office/drawing/2014/main" id="{581273EE-4EFB-B854-5FE3-55A1893B29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17914" y="3544889"/>
                <a:ext cx="4822825" cy="377825"/>
              </a:xfrm>
              <a:prstGeom prst="line">
                <a:avLst/>
              </a:prstGeom>
              <a:noFill/>
              <a:ln w="2857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2" name="Line 29">
                <a:extLst>
                  <a:ext uri="{FF2B5EF4-FFF2-40B4-BE49-F238E27FC236}">
                    <a16:creationId xmlns:a16="http://schemas.microsoft.com/office/drawing/2014/main" id="{9B178630-99FE-F8E6-D8C1-603E4434FB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95800" y="3505201"/>
                <a:ext cx="4364038" cy="328613"/>
              </a:xfrm>
              <a:prstGeom prst="line">
                <a:avLst/>
              </a:prstGeom>
              <a:noFill/>
              <a:ln w="2857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3" name="Line 30">
                <a:extLst>
                  <a:ext uri="{FF2B5EF4-FFF2-40B4-BE49-F238E27FC236}">
                    <a16:creationId xmlns:a16="http://schemas.microsoft.com/office/drawing/2014/main" id="{5369201B-1339-EA49-F191-0871CDA5B0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53000" y="3392489"/>
                <a:ext cx="4243388" cy="225425"/>
              </a:xfrm>
              <a:prstGeom prst="line">
                <a:avLst/>
              </a:prstGeom>
              <a:noFill/>
              <a:ln w="2857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4" name="Line 31">
                <a:extLst>
                  <a:ext uri="{FF2B5EF4-FFF2-40B4-BE49-F238E27FC236}">
                    <a16:creationId xmlns:a16="http://schemas.microsoft.com/office/drawing/2014/main" id="{3703A13E-A34F-6FFA-8621-6C17021703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91000" y="3352800"/>
                <a:ext cx="4548188" cy="192088"/>
              </a:xfrm>
              <a:prstGeom prst="line">
                <a:avLst/>
              </a:prstGeom>
              <a:noFill/>
              <a:ln w="2857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5" name="Line 32">
                <a:extLst>
                  <a:ext uri="{FF2B5EF4-FFF2-40B4-BE49-F238E27FC236}">
                    <a16:creationId xmlns:a16="http://schemas.microsoft.com/office/drawing/2014/main" id="{03D70096-6D77-4915-31C3-7ED7D53B90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3084514"/>
                <a:ext cx="4794250" cy="39687"/>
              </a:xfrm>
              <a:prstGeom prst="line">
                <a:avLst/>
              </a:prstGeom>
              <a:noFill/>
              <a:ln w="2857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6" name="Line 33">
                <a:extLst>
                  <a:ext uri="{FF2B5EF4-FFF2-40B4-BE49-F238E27FC236}">
                    <a16:creationId xmlns:a16="http://schemas.microsoft.com/office/drawing/2014/main" id="{56954D76-FFB1-594F-4D4C-47D45D581E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2314" y="3032126"/>
                <a:ext cx="4416425" cy="92075"/>
              </a:xfrm>
              <a:prstGeom prst="line">
                <a:avLst/>
              </a:prstGeom>
              <a:noFill/>
              <a:ln w="2857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7" name="Line 34">
                <a:extLst>
                  <a:ext uri="{FF2B5EF4-FFF2-40B4-BE49-F238E27FC236}">
                    <a16:creationId xmlns:a16="http://schemas.microsoft.com/office/drawing/2014/main" id="{5F86CB49-53B5-634C-44ED-718B78A536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9688" y="2093914"/>
                <a:ext cx="4737100" cy="536575"/>
              </a:xfrm>
              <a:prstGeom prst="line">
                <a:avLst/>
              </a:prstGeom>
              <a:noFill/>
              <a:ln w="2857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8" name="Line 35">
                <a:extLst>
                  <a:ext uri="{FF2B5EF4-FFF2-40B4-BE49-F238E27FC236}">
                    <a16:creationId xmlns:a16="http://schemas.microsoft.com/office/drawing/2014/main" id="{9D7D2510-5F54-2C95-952E-C7DFC497D8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56114" y="2133600"/>
                <a:ext cx="4403725" cy="533400"/>
              </a:xfrm>
              <a:prstGeom prst="line">
                <a:avLst/>
              </a:prstGeom>
              <a:noFill/>
              <a:ln w="2857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305" name="Text Box 38">
              <a:extLst>
                <a:ext uri="{FF2B5EF4-FFF2-40B4-BE49-F238E27FC236}">
                  <a16:creationId xmlns:a16="http://schemas.microsoft.com/office/drawing/2014/main" id="{B5339596-3778-B380-C463-8C8F9AF095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7550" y="3002359"/>
              <a:ext cx="2539895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1" dirty="0">
                  <a:solidFill>
                    <a:srgbClr val="FF0000"/>
                  </a:solidFill>
                </a:rPr>
                <a:t>Sample</a:t>
              </a:r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359B0683-FE60-1D07-DA52-63D06D193FC7}"/>
              </a:ext>
            </a:extLst>
          </p:cNvPr>
          <p:cNvGrpSpPr/>
          <p:nvPr/>
        </p:nvGrpSpPr>
        <p:grpSpPr>
          <a:xfrm>
            <a:off x="4319501" y="2407079"/>
            <a:ext cx="1115615" cy="2601515"/>
            <a:chOff x="3541713" y="2017713"/>
            <a:chExt cx="1487487" cy="3468687"/>
          </a:xfrm>
        </p:grpSpPr>
        <p:sp>
          <p:nvSpPr>
            <p:cNvPr id="330" name="AutoShape 6">
              <a:extLst>
                <a:ext uri="{FF2B5EF4-FFF2-40B4-BE49-F238E27FC236}">
                  <a16:creationId xmlns:a16="http://schemas.microsoft.com/office/drawing/2014/main" id="{9DE996A5-25A0-06CF-23C5-8BFCBC23F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800" y="4419600"/>
              <a:ext cx="152400" cy="152400"/>
            </a:xfrm>
            <a:prstGeom prst="star4">
              <a:avLst>
                <a:gd name="adj" fmla="val 12500"/>
              </a:avLst>
            </a:prstGeom>
            <a:solidFill>
              <a:srgbClr val="0080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E43C8ABD-11A8-840E-78AE-DBF645FA3194}"/>
                </a:ext>
              </a:extLst>
            </p:cNvPr>
            <p:cNvGrpSpPr/>
            <p:nvPr/>
          </p:nvGrpSpPr>
          <p:grpSpPr>
            <a:xfrm>
              <a:off x="3541713" y="2017713"/>
              <a:ext cx="1487487" cy="3468687"/>
              <a:chOff x="3541713" y="2017713"/>
              <a:chExt cx="1487487" cy="3468687"/>
            </a:xfrm>
          </p:grpSpPr>
          <p:sp>
            <p:nvSpPr>
              <p:cNvPr id="332" name="AutoShape 2">
                <a:extLst>
                  <a:ext uri="{FF2B5EF4-FFF2-40B4-BE49-F238E27FC236}">
                    <a16:creationId xmlns:a16="http://schemas.microsoft.com/office/drawing/2014/main" id="{456A1855-BBB0-E6BC-70CB-1F6FB49DB8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7600" y="3008313"/>
                <a:ext cx="152400" cy="152400"/>
              </a:xfrm>
              <a:prstGeom prst="star4">
                <a:avLst>
                  <a:gd name="adj" fmla="val 12500"/>
                </a:avLst>
              </a:prstGeom>
              <a:solidFill>
                <a:srgbClr val="008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33" name="AutoShape 3">
                <a:extLst>
                  <a:ext uri="{FF2B5EF4-FFF2-40B4-BE49-F238E27FC236}">
                    <a16:creationId xmlns:a16="http://schemas.microsoft.com/office/drawing/2014/main" id="{22C81128-A598-DDD4-EDD9-C44C50FB8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488" y="2017713"/>
                <a:ext cx="152400" cy="152400"/>
              </a:xfrm>
              <a:prstGeom prst="star4">
                <a:avLst>
                  <a:gd name="adj" fmla="val 12500"/>
                </a:avLst>
              </a:prstGeom>
              <a:solidFill>
                <a:srgbClr val="008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34" name="AutoShape 4">
                <a:extLst>
                  <a:ext uri="{FF2B5EF4-FFF2-40B4-BE49-F238E27FC236}">
                    <a16:creationId xmlns:a16="http://schemas.microsoft.com/office/drawing/2014/main" id="{BA26BC68-A085-B9C3-8643-46B8BB229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6800" y="3541713"/>
                <a:ext cx="152400" cy="152400"/>
              </a:xfrm>
              <a:prstGeom prst="star4">
                <a:avLst>
                  <a:gd name="adj" fmla="val 12500"/>
                </a:avLst>
              </a:prstGeom>
              <a:solidFill>
                <a:srgbClr val="008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35" name="AutoShape 5">
                <a:extLst>
                  <a:ext uri="{FF2B5EF4-FFF2-40B4-BE49-F238E27FC236}">
                    <a16:creationId xmlns:a16="http://schemas.microsoft.com/office/drawing/2014/main" id="{A12027F6-29F5-0A17-9ABC-1ABD1CD070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4800" y="3465513"/>
                <a:ext cx="152400" cy="152400"/>
              </a:xfrm>
              <a:prstGeom prst="star4">
                <a:avLst>
                  <a:gd name="adj" fmla="val 12500"/>
                </a:avLst>
              </a:prstGeom>
              <a:solidFill>
                <a:srgbClr val="008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36" name="AutoShape 7">
                <a:extLst>
                  <a:ext uri="{FF2B5EF4-FFF2-40B4-BE49-F238E27FC236}">
                    <a16:creationId xmlns:a16="http://schemas.microsoft.com/office/drawing/2014/main" id="{CCC1084F-C1DB-371C-EF07-A3EE3071F0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9600" y="3770313"/>
                <a:ext cx="152400" cy="152400"/>
              </a:xfrm>
              <a:prstGeom prst="star4">
                <a:avLst>
                  <a:gd name="adj" fmla="val 12500"/>
                </a:avLst>
              </a:prstGeom>
              <a:solidFill>
                <a:srgbClr val="008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37" name="AutoShape 8">
                <a:extLst>
                  <a:ext uri="{FF2B5EF4-FFF2-40B4-BE49-F238E27FC236}">
                    <a16:creationId xmlns:a16="http://schemas.microsoft.com/office/drawing/2014/main" id="{C193B0EE-8C6E-543C-68AE-F2E8C242F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3088" y="2057400"/>
                <a:ext cx="152400" cy="152400"/>
              </a:xfrm>
              <a:prstGeom prst="star4">
                <a:avLst>
                  <a:gd name="adj" fmla="val 12500"/>
                </a:avLst>
              </a:prstGeom>
              <a:solidFill>
                <a:srgbClr val="008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38" name="AutoShape 10">
                <a:extLst>
                  <a:ext uri="{FF2B5EF4-FFF2-40B4-BE49-F238E27FC236}">
                    <a16:creationId xmlns:a16="http://schemas.microsoft.com/office/drawing/2014/main" id="{8C3B02AF-5AAA-745F-452B-BEAD71FEA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9288" y="2971800"/>
                <a:ext cx="152400" cy="152400"/>
              </a:xfrm>
              <a:prstGeom prst="star4">
                <a:avLst>
                  <a:gd name="adj" fmla="val 12500"/>
                </a:avLst>
              </a:prstGeom>
              <a:solidFill>
                <a:srgbClr val="008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39" name="AutoShape 9">
                <a:extLst>
                  <a:ext uri="{FF2B5EF4-FFF2-40B4-BE49-F238E27FC236}">
                    <a16:creationId xmlns:a16="http://schemas.microsoft.com/office/drawing/2014/main" id="{BF872E9B-173A-9F9C-7DE0-B63B211D7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4888" y="3849688"/>
                <a:ext cx="152400" cy="152400"/>
              </a:xfrm>
              <a:prstGeom prst="star4">
                <a:avLst>
                  <a:gd name="adj" fmla="val 12500"/>
                </a:avLst>
              </a:prstGeom>
              <a:solidFill>
                <a:srgbClr val="008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40" name="AutoShape 11">
                <a:extLst>
                  <a:ext uri="{FF2B5EF4-FFF2-40B4-BE49-F238E27FC236}">
                    <a16:creationId xmlns:a16="http://schemas.microsoft.com/office/drawing/2014/main" id="{29CA0E6E-91B3-4EF0-F45B-75E028279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2400" y="4572000"/>
                <a:ext cx="152400" cy="152400"/>
              </a:xfrm>
              <a:prstGeom prst="star4">
                <a:avLst>
                  <a:gd name="adj" fmla="val 12500"/>
                </a:avLst>
              </a:prstGeom>
              <a:solidFill>
                <a:srgbClr val="008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41" name="AutoShape 12">
                <a:extLst>
                  <a:ext uri="{FF2B5EF4-FFF2-40B4-BE49-F238E27FC236}">
                    <a16:creationId xmlns:a16="http://schemas.microsoft.com/office/drawing/2014/main" id="{39A28B0E-6272-C8F7-637F-78EA0F7F7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713" y="5334000"/>
                <a:ext cx="152400" cy="152400"/>
              </a:xfrm>
              <a:prstGeom prst="star4">
                <a:avLst>
                  <a:gd name="adj" fmla="val 12500"/>
                </a:avLst>
              </a:prstGeom>
              <a:solidFill>
                <a:srgbClr val="008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342" name="Text Box 330">
            <a:extLst>
              <a:ext uri="{FF2B5EF4-FFF2-40B4-BE49-F238E27FC236}">
                <a16:creationId xmlns:a16="http://schemas.microsoft.com/office/drawing/2014/main" id="{C5D569E3-C2A8-D16D-CBCD-1C6A1667D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5157" y="5522499"/>
            <a:ext cx="3322076" cy="99257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endParaRPr lang="en-US" sz="700" b="1" u="sng" dirty="0"/>
          </a:p>
          <a:p>
            <a:pPr algn="ctr">
              <a:lnSpc>
                <a:spcPct val="90000"/>
              </a:lnSpc>
            </a:pPr>
            <a:r>
              <a:rPr lang="en-US" sz="2200" u="sng" dirty="0">
                <a:solidFill>
                  <a:srgbClr val="FF0000"/>
                </a:solidFill>
              </a:rPr>
              <a:t>Info</a:t>
            </a:r>
            <a:r>
              <a:rPr lang="en-US" sz="2200" dirty="0">
                <a:solidFill>
                  <a:srgbClr val="FF0000"/>
                </a:solidFill>
              </a:rPr>
              <a:t> about sample</a:t>
            </a:r>
          </a:p>
          <a:p>
            <a:pPr algn="ctr">
              <a:lnSpc>
                <a:spcPct val="90000"/>
              </a:lnSpc>
            </a:pPr>
            <a:endParaRPr lang="en-US" sz="700" dirty="0">
              <a:solidFill>
                <a:srgbClr val="FF0000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2200" dirty="0">
                <a:solidFill>
                  <a:srgbClr val="FF0000"/>
                </a:solidFill>
              </a:rPr>
              <a:t>(e.g., summary statistics)</a:t>
            </a:r>
          </a:p>
          <a:p>
            <a:pPr algn="ctr">
              <a:lnSpc>
                <a:spcPct val="90000"/>
              </a:lnSpc>
            </a:pPr>
            <a:endParaRPr 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74917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300" grpId="0" animBg="1"/>
      <p:bldP spid="301" grpId="0" animBg="1"/>
      <p:bldP spid="34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838200" y="1107176"/>
            <a:ext cx="8435155" cy="1913860"/>
          </a:xfrm>
        </p:spPr>
        <p:txBody>
          <a:bodyPr>
            <a:normAutofit/>
          </a:bodyPr>
          <a:lstStyle/>
          <a:p>
            <a:pPr marL="0" indent="0">
              <a:spcBef>
                <a:spcPct val="50000"/>
              </a:spcBef>
              <a:buNone/>
            </a:pPr>
            <a:r>
              <a:rPr lang="en-US" sz="2400" dirty="0"/>
              <a:t>… the single most important distribution in Statistics. </a:t>
            </a:r>
            <a:endParaRPr lang="en-US" sz="500" dirty="0"/>
          </a:p>
          <a:p>
            <a:pPr marL="0" indent="0">
              <a:spcBef>
                <a:spcPct val="50000"/>
              </a:spcBef>
              <a:buNone/>
            </a:pPr>
            <a:r>
              <a:rPr lang="en-US" sz="2400" dirty="0"/>
              <a:t>I’s also called “Gaussian” or “bell curve”.</a:t>
            </a:r>
            <a:endParaRPr lang="en-US" sz="700" dirty="0"/>
          </a:p>
          <a:p>
            <a:pPr lvl="1">
              <a:spcBef>
                <a:spcPct val="50000"/>
              </a:spcBef>
            </a:pPr>
            <a:endParaRPr lang="en-US" sz="700" dirty="0"/>
          </a:p>
          <a:p>
            <a:pPr marL="0" indent="0">
              <a:buNone/>
            </a:pPr>
            <a:endParaRPr lang="en-US" sz="2400" dirty="0">
              <a:solidFill>
                <a:srgbClr val="10213F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7C3C50-2428-4B4F-A446-A4D6FF1AA141}"/>
              </a:ext>
            </a:extLst>
          </p:cNvPr>
          <p:cNvGrpSpPr/>
          <p:nvPr/>
        </p:nvGrpSpPr>
        <p:grpSpPr>
          <a:xfrm>
            <a:off x="3177014" y="3623856"/>
            <a:ext cx="5837972" cy="2869018"/>
            <a:chOff x="1477228" y="2083981"/>
            <a:chExt cx="5676900" cy="2690037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8FF2ABC1-F541-49A8-A2DA-A62375B2B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5678" y="2083981"/>
              <a:ext cx="2420218" cy="2507218"/>
            </a:xfrm>
            <a:custGeom>
              <a:avLst/>
              <a:gdLst>
                <a:gd name="T0" fmla="*/ 2147483646 w 1357"/>
                <a:gd name="T1" fmla="*/ 2147483646 h 1248"/>
                <a:gd name="T2" fmla="*/ 2147483646 w 1357"/>
                <a:gd name="T3" fmla="*/ 2147483646 h 1248"/>
                <a:gd name="T4" fmla="*/ 2147483646 w 1357"/>
                <a:gd name="T5" fmla="*/ 2147483646 h 1248"/>
                <a:gd name="T6" fmla="*/ 2147483646 w 1357"/>
                <a:gd name="T7" fmla="*/ 2147483646 h 1248"/>
                <a:gd name="T8" fmla="*/ 2147483646 w 1357"/>
                <a:gd name="T9" fmla="*/ 2147483646 h 1248"/>
                <a:gd name="T10" fmla="*/ 2147483646 w 1357"/>
                <a:gd name="T11" fmla="*/ 2147483646 h 1248"/>
                <a:gd name="T12" fmla="*/ 2147483646 w 1357"/>
                <a:gd name="T13" fmla="*/ 2147483646 h 1248"/>
                <a:gd name="T14" fmla="*/ 2147483646 w 1357"/>
                <a:gd name="T15" fmla="*/ 2147483646 h 1248"/>
                <a:gd name="T16" fmla="*/ 2147483646 w 1357"/>
                <a:gd name="T17" fmla="*/ 2147483646 h 1248"/>
                <a:gd name="T18" fmla="*/ 2147483646 w 1357"/>
                <a:gd name="T19" fmla="*/ 2147483646 h 1248"/>
                <a:gd name="T20" fmla="*/ 2147483646 w 1357"/>
                <a:gd name="T21" fmla="*/ 2147483646 h 1248"/>
                <a:gd name="T22" fmla="*/ 2147483646 w 1357"/>
                <a:gd name="T23" fmla="*/ 2147483646 h 1248"/>
                <a:gd name="T24" fmla="*/ 2147483646 w 1357"/>
                <a:gd name="T25" fmla="*/ 2147483646 h 1248"/>
                <a:gd name="T26" fmla="*/ 2147483646 w 1357"/>
                <a:gd name="T27" fmla="*/ 2147483646 h 1248"/>
                <a:gd name="T28" fmla="*/ 2147483646 w 1357"/>
                <a:gd name="T29" fmla="*/ 2147483646 h 1248"/>
                <a:gd name="T30" fmla="*/ 0 w 1357"/>
                <a:gd name="T31" fmla="*/ 0 h 12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57"/>
                <a:gd name="T49" fmla="*/ 0 h 1248"/>
                <a:gd name="T50" fmla="*/ 1357 w 1357"/>
                <a:gd name="T51" fmla="*/ 1248 h 12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57" h="1248">
                  <a:moveTo>
                    <a:pt x="1356" y="1247"/>
                  </a:moveTo>
                  <a:lnTo>
                    <a:pt x="1213" y="1232"/>
                  </a:lnTo>
                  <a:lnTo>
                    <a:pt x="1141" y="1218"/>
                  </a:lnTo>
                  <a:lnTo>
                    <a:pt x="1070" y="1199"/>
                  </a:lnTo>
                  <a:lnTo>
                    <a:pt x="1000" y="1170"/>
                  </a:lnTo>
                  <a:lnTo>
                    <a:pt x="927" y="1132"/>
                  </a:lnTo>
                  <a:lnTo>
                    <a:pt x="857" y="1080"/>
                  </a:lnTo>
                  <a:lnTo>
                    <a:pt x="714" y="935"/>
                  </a:lnTo>
                  <a:lnTo>
                    <a:pt x="571" y="731"/>
                  </a:lnTo>
                  <a:lnTo>
                    <a:pt x="428" y="487"/>
                  </a:lnTo>
                  <a:lnTo>
                    <a:pt x="356" y="363"/>
                  </a:lnTo>
                  <a:lnTo>
                    <a:pt x="286" y="247"/>
                  </a:lnTo>
                  <a:lnTo>
                    <a:pt x="213" y="145"/>
                  </a:lnTo>
                  <a:lnTo>
                    <a:pt x="143" y="67"/>
                  </a:lnTo>
                  <a:lnTo>
                    <a:pt x="70" y="17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EDC5F554-F9E7-4884-97AE-19C301EEA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7243" y="2083981"/>
              <a:ext cx="2402383" cy="2487128"/>
            </a:xfrm>
            <a:custGeom>
              <a:avLst/>
              <a:gdLst>
                <a:gd name="T0" fmla="*/ 0 w 1347"/>
                <a:gd name="T1" fmla="*/ 2147483646 h 1238"/>
                <a:gd name="T2" fmla="*/ 2147483646 w 1347"/>
                <a:gd name="T3" fmla="*/ 2147483646 h 1238"/>
                <a:gd name="T4" fmla="*/ 2147483646 w 1347"/>
                <a:gd name="T5" fmla="*/ 2147483646 h 1238"/>
                <a:gd name="T6" fmla="*/ 2147483646 w 1347"/>
                <a:gd name="T7" fmla="*/ 2147483646 h 1238"/>
                <a:gd name="T8" fmla="*/ 2147483646 w 1347"/>
                <a:gd name="T9" fmla="*/ 2147483646 h 1238"/>
                <a:gd name="T10" fmla="*/ 2147483646 w 1347"/>
                <a:gd name="T11" fmla="*/ 2147483646 h 1238"/>
                <a:gd name="T12" fmla="*/ 2147483646 w 1347"/>
                <a:gd name="T13" fmla="*/ 2147483646 h 1238"/>
                <a:gd name="T14" fmla="*/ 2147483646 w 1347"/>
                <a:gd name="T15" fmla="*/ 2147483646 h 1238"/>
                <a:gd name="T16" fmla="*/ 2147483646 w 1347"/>
                <a:gd name="T17" fmla="*/ 2147483646 h 1238"/>
                <a:gd name="T18" fmla="*/ 2147483646 w 1347"/>
                <a:gd name="T19" fmla="*/ 2147483646 h 1238"/>
                <a:gd name="T20" fmla="*/ 2147483646 w 1347"/>
                <a:gd name="T21" fmla="*/ 2147483646 h 1238"/>
                <a:gd name="T22" fmla="*/ 2147483646 w 1347"/>
                <a:gd name="T23" fmla="*/ 2147483646 h 1238"/>
                <a:gd name="T24" fmla="*/ 2147483646 w 1347"/>
                <a:gd name="T25" fmla="*/ 2147483646 h 1238"/>
                <a:gd name="T26" fmla="*/ 2147483646 w 1347"/>
                <a:gd name="T27" fmla="*/ 2147483646 h 1238"/>
                <a:gd name="T28" fmla="*/ 2147483646 w 1347"/>
                <a:gd name="T29" fmla="*/ 2147483646 h 1238"/>
                <a:gd name="T30" fmla="*/ 2147483646 w 1347"/>
                <a:gd name="T31" fmla="*/ 0 h 12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47"/>
                <a:gd name="T49" fmla="*/ 0 h 1238"/>
                <a:gd name="T50" fmla="*/ 1347 w 1347"/>
                <a:gd name="T51" fmla="*/ 1238 h 123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47" h="1238">
                  <a:moveTo>
                    <a:pt x="0" y="1238"/>
                  </a:moveTo>
                  <a:lnTo>
                    <a:pt x="143" y="1223"/>
                  </a:lnTo>
                  <a:lnTo>
                    <a:pt x="213" y="1209"/>
                  </a:lnTo>
                  <a:lnTo>
                    <a:pt x="285" y="1190"/>
                  </a:lnTo>
                  <a:lnTo>
                    <a:pt x="356" y="1161"/>
                  </a:lnTo>
                  <a:lnTo>
                    <a:pt x="428" y="1123"/>
                  </a:lnTo>
                  <a:lnTo>
                    <a:pt x="499" y="1071"/>
                  </a:lnTo>
                  <a:lnTo>
                    <a:pt x="642" y="926"/>
                  </a:lnTo>
                  <a:lnTo>
                    <a:pt x="784" y="722"/>
                  </a:lnTo>
                  <a:lnTo>
                    <a:pt x="927" y="478"/>
                  </a:lnTo>
                  <a:lnTo>
                    <a:pt x="1000" y="354"/>
                  </a:lnTo>
                  <a:lnTo>
                    <a:pt x="1070" y="238"/>
                  </a:lnTo>
                  <a:lnTo>
                    <a:pt x="1141" y="136"/>
                  </a:lnTo>
                  <a:lnTo>
                    <a:pt x="1213" y="58"/>
                  </a:lnTo>
                  <a:lnTo>
                    <a:pt x="1284" y="8"/>
                  </a:lnTo>
                  <a:lnTo>
                    <a:pt x="1347" y="0"/>
                  </a:lnTo>
                </a:path>
              </a:pathLst>
            </a:custGeom>
            <a:noFill/>
            <a:ln w="50800" cap="rnd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9FA3FAD-4A46-4AE6-A70F-3FECC59D6681}"/>
                </a:ext>
              </a:extLst>
            </p:cNvPr>
            <p:cNvCxnSpPr>
              <a:cxnSpLocks/>
            </p:cNvCxnSpPr>
            <p:nvPr/>
          </p:nvCxnSpPr>
          <p:spPr>
            <a:xfrm>
              <a:off x="1477228" y="4760136"/>
              <a:ext cx="5676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4BCF66E-48E1-4C1B-8003-2FB1DBA61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6250" y="2083981"/>
              <a:ext cx="0" cy="269003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50FE51A-0BCC-072B-F237-F9DFAF2EFC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en-US" dirty="0"/>
                  <a:t>Normal 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istribution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50FE51A-0BCC-072B-F237-F9DFAF2EF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  <a:blipFill>
                <a:blip r:embed="rId3"/>
                <a:stretch>
                  <a:fillRect l="-2413" t="-22388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775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838200" y="1524000"/>
            <a:ext cx="9601200" cy="5334000"/>
          </a:xfrm>
        </p:spPr>
        <p:txBody>
          <a:bodyPr>
            <a:normAutofit/>
          </a:bodyPr>
          <a:lstStyle/>
          <a:p>
            <a:pPr marL="0" indent="0">
              <a:spcBef>
                <a:spcPct val="50000"/>
              </a:spcBef>
              <a:buNone/>
            </a:pPr>
            <a:r>
              <a:rPr lang="en-US" sz="2200" dirty="0"/>
              <a:t>Main motivation:</a:t>
            </a:r>
          </a:p>
          <a:p>
            <a:pPr>
              <a:spcBef>
                <a:spcPct val="50000"/>
              </a:spcBef>
            </a:pPr>
            <a:r>
              <a:rPr lang="en-US" sz="2200" dirty="0"/>
              <a:t>The average of a large sample of measurements drawn from a population is normally distributed </a:t>
            </a:r>
            <a:r>
              <a:rPr lang="en-US" sz="2200" dirty="0">
                <a:solidFill>
                  <a:srgbClr val="00B0F0"/>
                </a:solidFill>
              </a:rPr>
              <a:t>(Central Limit Theorem)</a:t>
            </a:r>
          </a:p>
          <a:p>
            <a:pPr marL="0" indent="0">
              <a:spcBef>
                <a:spcPct val="50000"/>
              </a:spcBef>
              <a:buNone/>
            </a:pPr>
            <a:endParaRPr lang="en-US" sz="1200" dirty="0"/>
          </a:p>
          <a:p>
            <a:pPr marL="0" indent="0">
              <a:spcBef>
                <a:spcPct val="50000"/>
              </a:spcBef>
              <a:buNone/>
            </a:pPr>
            <a:r>
              <a:rPr lang="en-US" sz="2200" dirty="0"/>
              <a:t>Examples:</a:t>
            </a:r>
            <a:endParaRPr lang="en-US" sz="500" dirty="0"/>
          </a:p>
          <a:p>
            <a:pPr>
              <a:spcBef>
                <a:spcPct val="50000"/>
              </a:spcBef>
            </a:pPr>
            <a:r>
              <a:rPr lang="en-US" sz="2200" dirty="0"/>
              <a:t>Number/size of objects produced by machines </a:t>
            </a:r>
            <a:endParaRPr lang="en-US" sz="500" dirty="0"/>
          </a:p>
          <a:p>
            <a:pPr>
              <a:spcBef>
                <a:spcPct val="50000"/>
              </a:spcBef>
            </a:pPr>
            <a:r>
              <a:rPr lang="en-US" sz="2200" dirty="0"/>
              <a:t>Errors in measurements </a:t>
            </a:r>
          </a:p>
          <a:p>
            <a:pPr>
              <a:spcBef>
                <a:spcPct val="50000"/>
              </a:spcBef>
            </a:pPr>
            <a:endParaRPr lang="en-US" sz="1200" dirty="0"/>
          </a:p>
          <a:p>
            <a:pPr marL="0" indent="0">
              <a:spcBef>
                <a:spcPct val="50000"/>
              </a:spcBef>
              <a:buNone/>
            </a:pPr>
            <a:r>
              <a:rPr lang="en-US" sz="2200" dirty="0"/>
              <a:t>Mathematical models that use normally distributed random variables:</a:t>
            </a:r>
            <a:endParaRPr lang="en-US" sz="500" dirty="0"/>
          </a:p>
          <a:p>
            <a:pPr>
              <a:spcBef>
                <a:spcPct val="50000"/>
              </a:spcBef>
            </a:pPr>
            <a:r>
              <a:rPr lang="en-US" sz="2200" dirty="0"/>
              <a:t>Regression models</a:t>
            </a:r>
            <a:endParaRPr lang="en-US" sz="500" dirty="0"/>
          </a:p>
          <a:p>
            <a:pPr>
              <a:spcBef>
                <a:spcPct val="50000"/>
              </a:spcBef>
            </a:pPr>
            <a:r>
              <a:rPr lang="en-US" sz="2200" dirty="0"/>
              <a:t>Some theories in financial economics</a:t>
            </a:r>
          </a:p>
          <a:p>
            <a:pPr>
              <a:spcBef>
                <a:spcPct val="50000"/>
              </a:spcBef>
            </a:pPr>
            <a:endParaRPr lang="en-US" sz="2200" dirty="0"/>
          </a:p>
          <a:p>
            <a:pPr marL="0" indent="0">
              <a:spcBef>
                <a:spcPct val="50000"/>
              </a:spcBef>
              <a:buNone/>
            </a:pPr>
            <a:endParaRPr lang="en-US" sz="2200" dirty="0"/>
          </a:p>
          <a:p>
            <a:pPr>
              <a:spcBef>
                <a:spcPct val="50000"/>
              </a:spcBef>
            </a:pPr>
            <a:endParaRPr lang="en-US" dirty="0"/>
          </a:p>
          <a:p>
            <a:pPr>
              <a:spcBef>
                <a:spcPct val="50000"/>
              </a:spcBef>
            </a:pPr>
            <a:endParaRPr lang="en-US" sz="700" dirty="0"/>
          </a:p>
          <a:p>
            <a:pPr lvl="1">
              <a:spcBef>
                <a:spcPct val="50000"/>
              </a:spcBef>
            </a:pPr>
            <a:endParaRPr lang="en-US" sz="700" dirty="0"/>
          </a:p>
          <a:p>
            <a:pPr marL="0" indent="0">
              <a:buNone/>
            </a:pPr>
            <a:endParaRPr lang="en-US" sz="2400" dirty="0">
              <a:solidFill>
                <a:srgbClr val="10213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0202E3E-3F48-1D2D-A8A7-619D2BC560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en-US" dirty="0"/>
                  <a:t>Normal 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istribution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0202E3E-3F48-1D2D-A8A7-619D2BC56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  <a:blipFill>
                <a:blip r:embed="rId3"/>
                <a:stretch>
                  <a:fillRect l="-2413" t="-22388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470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21549" y="1875776"/>
                <a:ext cx="9408085" cy="5851874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ct val="50000"/>
                  </a:spcBef>
                  <a:buNone/>
                </a:pPr>
                <a:r>
                  <a:rPr lang="en-US" sz="2200" dirty="0"/>
                  <a:t>… is a continuous random variable with a distribution: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sz="2200" dirty="0"/>
                  <a:t>Bell-shaped</a:t>
                </a:r>
                <a:endParaRPr lang="en-US" sz="500" dirty="0"/>
              </a:p>
              <a:p>
                <a:pPr>
                  <a:spcBef>
                    <a:spcPct val="50000"/>
                  </a:spcBef>
                </a:pPr>
                <a:r>
                  <a:rPr lang="en-US" sz="2200" dirty="0"/>
                  <a:t>Symmetrical 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sz="2200" dirty="0"/>
                  <a:t>Mean = Median = Mode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sz="2200" dirty="0"/>
                  <a:t>Unbounded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sz="2200" dirty="0">
                    <a:sym typeface="Symbol" pitchFamily="-112" charset="2"/>
                  </a:rPr>
                  <a:t>Location is determined by the mean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endParaRPr lang="en-US" sz="2200" dirty="0">
                  <a:ea typeface="Cambria Math"/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n-US" sz="2200" dirty="0">
                    <a:sym typeface="Symbol" pitchFamily="-112" charset="2"/>
                  </a:rPr>
                  <a:t>Spread is determined by the standard deviation</a:t>
                </a:r>
                <a:r>
                  <a:rPr lang="en-US" sz="22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  <a:ea typeface="Cambria Math"/>
                      </a:rPr>
                      <m:t>𝜎</m:t>
                    </m:r>
                  </m:oMath>
                </a14:m>
                <a:endParaRPr lang="en-US" sz="2200" dirty="0">
                  <a:sym typeface="Symbol" pitchFamily="-112" charset="2"/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n-US" sz="2200" dirty="0">
                    <a:sym typeface="Symbol" pitchFamily="-112" charset="2"/>
                  </a:rPr>
                  <a:t>Formula for probability density function is very complicated</a:t>
                </a:r>
              </a:p>
              <a:p>
                <a:pPr marL="393192" lvl="1" indent="0">
                  <a:spcBef>
                    <a:spcPct val="50000"/>
                  </a:spcBef>
                  <a:buNone/>
                </a:pPr>
                <a:r>
                  <a:rPr lang="en-US" sz="2200" dirty="0"/>
                  <a:t> </a:t>
                </a:r>
              </a:p>
              <a:p>
                <a:pPr lvl="1">
                  <a:spcBef>
                    <a:spcPct val="50000"/>
                  </a:spcBef>
                </a:pPr>
                <a:endParaRPr lang="en-US" sz="2000" dirty="0"/>
              </a:p>
              <a:p>
                <a:pPr>
                  <a:spcBef>
                    <a:spcPct val="50000"/>
                  </a:spcBef>
                </a:pPr>
                <a:endParaRPr lang="en-US" sz="500" dirty="0"/>
              </a:p>
              <a:p>
                <a:pPr>
                  <a:spcBef>
                    <a:spcPct val="50000"/>
                  </a:spcBef>
                </a:pPr>
                <a:endParaRPr lang="en-US" sz="2200" dirty="0"/>
              </a:p>
              <a:p>
                <a:pPr marL="0" indent="0">
                  <a:spcBef>
                    <a:spcPct val="50000"/>
                  </a:spcBef>
                  <a:buNone/>
                </a:pPr>
                <a:endParaRPr lang="en-US" sz="2200" dirty="0"/>
              </a:p>
              <a:p>
                <a:pPr>
                  <a:spcBef>
                    <a:spcPct val="50000"/>
                  </a:spcBef>
                </a:pPr>
                <a:endParaRPr lang="en-US" dirty="0"/>
              </a:p>
              <a:p>
                <a:pPr>
                  <a:spcBef>
                    <a:spcPct val="50000"/>
                  </a:spcBef>
                </a:pPr>
                <a:endParaRPr lang="en-US" sz="700" dirty="0"/>
              </a:p>
              <a:p>
                <a:pPr lvl="1">
                  <a:spcBef>
                    <a:spcPct val="50000"/>
                  </a:spcBef>
                </a:pPr>
                <a:endParaRPr lang="en-US" sz="700" dirty="0"/>
              </a:p>
              <a:p>
                <a:pPr marL="0" indent="0">
                  <a:buNone/>
                </a:pPr>
                <a:endParaRPr lang="en-US" sz="2400" dirty="0">
                  <a:solidFill>
                    <a:srgbClr val="10213F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21549" y="1875776"/>
                <a:ext cx="9408085" cy="5851874"/>
              </a:xfrm>
              <a:blipFill>
                <a:blip r:embed="rId3"/>
                <a:stretch>
                  <a:fillRect l="-809" t="-1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BFCD22-F7BB-4AE7-90B9-2454896C646A}"/>
                  </a:ext>
                </a:extLst>
              </p:cNvPr>
              <p:cNvSpPr txBox="1"/>
              <p:nvPr/>
            </p:nvSpPr>
            <p:spPr>
              <a:xfrm>
                <a:off x="5568888" y="369606"/>
                <a:ext cx="2895600" cy="7218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4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𝜇</m:t>
                      </m:r>
                      <m:r>
                        <a:rPr lang="en-US" sz="4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sz="4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sz="4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BFCD22-F7BB-4AE7-90B9-2454896C6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888" y="369606"/>
                <a:ext cx="2895600" cy="721801"/>
              </a:xfrm>
              <a:prstGeom prst="rect">
                <a:avLst/>
              </a:prstGeom>
              <a:blipFill>
                <a:blip r:embed="rId4"/>
                <a:stretch>
                  <a:fillRect b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3B8499A-6813-436C-B6CA-B62725E6D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240" y="2383929"/>
            <a:ext cx="3455560" cy="209014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E0F7A21-2C62-949F-1991-B9D42C0E0EE2}"/>
              </a:ext>
            </a:extLst>
          </p:cNvPr>
          <p:cNvSpPr/>
          <p:nvPr/>
        </p:nvSpPr>
        <p:spPr>
          <a:xfrm>
            <a:off x="8036845" y="3775665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C8D3490-4E7F-CD7B-51F6-BDF63B3CC94D}"/>
              </a:ext>
            </a:extLst>
          </p:cNvPr>
          <p:cNvSpPr/>
          <p:nvPr/>
        </p:nvSpPr>
        <p:spPr>
          <a:xfrm>
            <a:off x="8283187" y="3775665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A973308-00CF-96EE-BCEB-863B3965884E}"/>
              </a:ext>
            </a:extLst>
          </p:cNvPr>
          <p:cNvSpPr/>
          <p:nvPr/>
        </p:nvSpPr>
        <p:spPr>
          <a:xfrm>
            <a:off x="8501552" y="3775665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5DC51F-10E4-94A3-B059-5491946DB0A5}"/>
              </a:ext>
            </a:extLst>
          </p:cNvPr>
          <p:cNvSpPr/>
          <p:nvPr/>
        </p:nvSpPr>
        <p:spPr>
          <a:xfrm>
            <a:off x="10646479" y="3778360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4FDB755-56AD-0ED7-76F5-75CCD3C0C77E}"/>
              </a:ext>
            </a:extLst>
          </p:cNvPr>
          <p:cNvSpPr/>
          <p:nvPr/>
        </p:nvSpPr>
        <p:spPr>
          <a:xfrm>
            <a:off x="10892821" y="3778360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22FD38-17E6-8244-492E-214C9DB6F6DF}"/>
              </a:ext>
            </a:extLst>
          </p:cNvPr>
          <p:cNvSpPr/>
          <p:nvPr/>
        </p:nvSpPr>
        <p:spPr>
          <a:xfrm>
            <a:off x="11111186" y="3778360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C177A3BC-FCD2-014A-47F0-AE361323F3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en-US" dirty="0"/>
                  <a:t>Normal 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istribution</m:t>
                    </m:r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C177A3BC-FCD2-014A-47F0-AE361323F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  <a:blipFill>
                <a:blip r:embed="rId6"/>
                <a:stretch>
                  <a:fillRect l="-2413" t="-22388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1233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850B52D-EB26-4AFC-B4B7-440FEDA1B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060" y="1762632"/>
            <a:ext cx="6324600" cy="3799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35">
                <a:extLst>
                  <a:ext uri="{FF2B5EF4-FFF2-40B4-BE49-F238E27FC236}">
                    <a16:creationId xmlns:a16="http://schemas.microsoft.com/office/drawing/2014/main" id="{D60C16D3-03BA-4FB5-BE37-4E657A4829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98777" y="1762631"/>
                <a:ext cx="3200400" cy="1938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3300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55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CC3300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2400" dirty="0">
                    <a:latin typeface="+mn-lt"/>
                  </a:rPr>
                  <a:t>Changing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/>
                      </a:rPr>
                      <m:t>𝜎</m:t>
                    </m:r>
                  </m:oMath>
                </a14:m>
                <a:r>
                  <a:rPr lang="en-US" altLang="en-US" sz="2400" dirty="0">
                    <a:latin typeface="+mn-lt"/>
                  </a:rPr>
                  <a:t> </a:t>
                </a:r>
              </a:p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2400" dirty="0">
                    <a:latin typeface="+mn-lt"/>
                  </a:rPr>
                  <a:t>increases or decreases </a:t>
                </a:r>
              </a:p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2400" dirty="0">
                    <a:latin typeface="+mn-lt"/>
                  </a:rPr>
                  <a:t>the spread.</a:t>
                </a:r>
              </a:p>
            </p:txBody>
          </p:sp>
        </mc:Choice>
        <mc:Fallback xmlns="">
          <p:sp>
            <p:nvSpPr>
              <p:cNvPr id="15" name="Text Box 35">
                <a:extLst>
                  <a:ext uri="{FF2B5EF4-FFF2-40B4-BE49-F238E27FC236}">
                    <a16:creationId xmlns:a16="http://schemas.microsoft.com/office/drawing/2014/main" id="{D60C16D3-03BA-4FB5-BE37-4E657A482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98777" y="1762631"/>
                <a:ext cx="3200400" cy="1938992"/>
              </a:xfrm>
              <a:prstGeom prst="rect">
                <a:avLst/>
              </a:prstGeom>
              <a:blipFill>
                <a:blip r:embed="rId4"/>
                <a:stretch>
                  <a:fillRect t="-2597" b="-584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34">
                <a:extLst>
                  <a:ext uri="{FF2B5EF4-FFF2-40B4-BE49-F238E27FC236}">
                    <a16:creationId xmlns:a16="http://schemas.microsoft.com/office/drawing/2014/main" id="{D923E7CE-0929-4277-A01C-3DAF801689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05719" y="5562157"/>
                <a:ext cx="907915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3300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55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CC3300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2400" dirty="0">
                    <a:latin typeface="+mn-lt"/>
                  </a:rPr>
                  <a:t>Changing</a:t>
                </a:r>
                <a:r>
                  <a:rPr lang="en-US" altLang="en-US" sz="2400" dirty="0">
                    <a:latin typeface="+mn-lt"/>
                    <a:sym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</m:oMath>
                </a14:m>
                <a:r>
                  <a:rPr lang="en-US" altLang="en-US" sz="2400" dirty="0">
                    <a:latin typeface="+mn-lt"/>
                  </a:rPr>
                  <a:t> shifts the distribution left or right.</a:t>
                </a:r>
              </a:p>
            </p:txBody>
          </p:sp>
        </mc:Choice>
        <mc:Fallback xmlns="">
          <p:sp>
            <p:nvSpPr>
              <p:cNvPr id="16" name="Text Box 34">
                <a:extLst>
                  <a:ext uri="{FF2B5EF4-FFF2-40B4-BE49-F238E27FC236}">
                    <a16:creationId xmlns:a16="http://schemas.microsoft.com/office/drawing/2014/main" id="{D923E7CE-0929-4277-A01C-3DAF80168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5719" y="5562157"/>
                <a:ext cx="9079157" cy="461665"/>
              </a:xfrm>
              <a:prstGeom prst="rect">
                <a:avLst/>
              </a:prstGeom>
              <a:blipFill>
                <a:blip r:embed="rId5"/>
                <a:stretch>
                  <a:fillRect t="-10526" b="-2631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CC19EA76-5A85-05AB-9078-AC65AFC89B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en-US" dirty="0"/>
                  <a:t>Normal 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istribution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𝜇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Shape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CC19EA76-5A85-05AB-9078-AC65AFC89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  <a:blipFill>
                <a:blip r:embed="rId6"/>
                <a:stretch>
                  <a:fillRect l="-2413" t="-22388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913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068135-A917-436D-9B52-71256A07D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368" y="1554480"/>
            <a:ext cx="7620258" cy="5148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D9E4A7-281F-429F-8AFA-BB1206954D00}"/>
              </a:ext>
            </a:extLst>
          </p:cNvPr>
          <p:cNvSpPr txBox="1"/>
          <p:nvPr/>
        </p:nvSpPr>
        <p:spPr>
          <a:xfrm>
            <a:off x="5519925" y="1752601"/>
            <a:ext cx="1152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N(-2,1)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64526F-197A-458F-9989-9D1A72FEB1F3}"/>
              </a:ext>
            </a:extLst>
          </p:cNvPr>
          <p:cNvCxnSpPr>
            <a:cxnSpLocks/>
          </p:cNvCxnSpPr>
          <p:nvPr/>
        </p:nvCxnSpPr>
        <p:spPr>
          <a:xfrm>
            <a:off x="4751832" y="2738120"/>
            <a:ext cx="0" cy="365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9A053C6-3A7C-4BF8-802A-01C2682EE712}"/>
              </a:ext>
            </a:extLst>
          </p:cNvPr>
          <p:cNvSpPr txBox="1"/>
          <p:nvPr/>
        </p:nvSpPr>
        <p:spPr>
          <a:xfrm>
            <a:off x="4572000" y="6427114"/>
            <a:ext cx="60960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-2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779DC6-A936-4F58-A280-D5EFA2C26B45}"/>
              </a:ext>
            </a:extLst>
          </p:cNvPr>
          <p:cNvSpPr/>
          <p:nvPr/>
        </p:nvSpPr>
        <p:spPr>
          <a:xfrm>
            <a:off x="5867402" y="1727201"/>
            <a:ext cx="380999" cy="487065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B2D0F8-C732-4137-951A-A458152AC03E}"/>
                  </a:ext>
                </a:extLst>
              </p:cNvPr>
              <p:cNvSpPr txBox="1"/>
              <p:nvPr/>
            </p:nvSpPr>
            <p:spPr>
              <a:xfrm>
                <a:off x="8458200" y="1739900"/>
                <a:ext cx="1168620" cy="769441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US" sz="2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200" b="1" i="1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  </m:t>
                      </m:r>
                    </m:oMath>
                  </m:oMathPara>
                </a14:m>
                <a:endParaRPr lang="en-US" sz="2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B2D0F8-C732-4137-951A-A458152AC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0" y="1739900"/>
                <a:ext cx="1168620" cy="769441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FA01FE94-1B18-2417-8645-4EA54E2663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en-US" dirty="0"/>
                  <a:t>Normal 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istribution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𝜇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Shape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FA01FE94-1B18-2417-8645-4EA54E266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  <a:blipFill>
                <a:blip r:embed="rId5"/>
                <a:stretch>
                  <a:fillRect l="-2413" t="-22388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134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274735-EF23-4F2C-9C0A-B540353F9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219" y="1557702"/>
            <a:ext cx="7620000" cy="5147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82FA84-3B7C-4C7E-9767-01711E134C9E}"/>
              </a:ext>
            </a:extLst>
          </p:cNvPr>
          <p:cNvSpPr txBox="1"/>
          <p:nvPr/>
        </p:nvSpPr>
        <p:spPr>
          <a:xfrm>
            <a:off x="5519925" y="1752601"/>
            <a:ext cx="1152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N(0,1)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B4373F-01A6-48B4-9601-CA23F6984DA1}"/>
              </a:ext>
            </a:extLst>
          </p:cNvPr>
          <p:cNvCxnSpPr>
            <a:cxnSpLocks/>
          </p:cNvCxnSpPr>
          <p:nvPr/>
        </p:nvCxnSpPr>
        <p:spPr>
          <a:xfrm>
            <a:off x="6114288" y="2743200"/>
            <a:ext cx="0" cy="365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7E99292-6E66-4535-AFCE-5BEEEE89729B}"/>
              </a:ext>
            </a:extLst>
          </p:cNvPr>
          <p:cNvSpPr txBox="1"/>
          <p:nvPr/>
        </p:nvSpPr>
        <p:spPr>
          <a:xfrm>
            <a:off x="5940552" y="6400801"/>
            <a:ext cx="60960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064F08-939A-439C-BF81-1D4CC3C6FB72}"/>
              </a:ext>
            </a:extLst>
          </p:cNvPr>
          <p:cNvSpPr/>
          <p:nvPr/>
        </p:nvSpPr>
        <p:spPr>
          <a:xfrm>
            <a:off x="5867402" y="1739900"/>
            <a:ext cx="304799" cy="487065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2F0ECE-12C0-46EA-BD0E-E63FC8C0A71D}"/>
                  </a:ext>
                </a:extLst>
              </p:cNvPr>
              <p:cNvSpPr txBox="1"/>
              <p:nvPr/>
            </p:nvSpPr>
            <p:spPr>
              <a:xfrm>
                <a:off x="8458200" y="1739900"/>
                <a:ext cx="1168620" cy="769441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US" sz="2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200" b="1" i="1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2F0ECE-12C0-46EA-BD0E-E63FC8C0A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0" y="1739900"/>
                <a:ext cx="1168620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7308B11-62C8-944D-F32B-51E35264EC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en-US" dirty="0"/>
                  <a:t>Normal 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istribution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𝜇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Shape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7308B11-62C8-944D-F32B-51E35264E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  <a:blipFill>
                <a:blip r:embed="rId5"/>
                <a:stretch>
                  <a:fillRect l="-2413" t="-22388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4830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9E1FB0-2FC1-4259-853D-756192ADF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368" y="1554480"/>
            <a:ext cx="7620258" cy="51480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D2D4DE-DB8B-4335-AED4-63AAABBD6693}"/>
              </a:ext>
            </a:extLst>
          </p:cNvPr>
          <p:cNvSpPr txBox="1"/>
          <p:nvPr/>
        </p:nvSpPr>
        <p:spPr>
          <a:xfrm>
            <a:off x="5519925" y="1752601"/>
            <a:ext cx="1152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N(2,1)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92A873-31A5-4935-B398-E085981B43B1}"/>
              </a:ext>
            </a:extLst>
          </p:cNvPr>
          <p:cNvSpPr txBox="1"/>
          <p:nvPr/>
        </p:nvSpPr>
        <p:spPr>
          <a:xfrm>
            <a:off x="7330440" y="6373369"/>
            <a:ext cx="60960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4BE5DC-66F1-4B5F-ADEE-855D952690CE}"/>
              </a:ext>
            </a:extLst>
          </p:cNvPr>
          <p:cNvCxnSpPr>
            <a:cxnSpLocks/>
          </p:cNvCxnSpPr>
          <p:nvPr/>
        </p:nvCxnSpPr>
        <p:spPr>
          <a:xfrm>
            <a:off x="7495032" y="2697480"/>
            <a:ext cx="0" cy="365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72B315-A87D-420C-B0C0-4C5617719AFB}"/>
              </a:ext>
            </a:extLst>
          </p:cNvPr>
          <p:cNvSpPr/>
          <p:nvPr/>
        </p:nvSpPr>
        <p:spPr>
          <a:xfrm>
            <a:off x="5867402" y="1727201"/>
            <a:ext cx="304799" cy="487065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5CB8AD-55AB-4BAD-A55E-CFE98937C7B7}"/>
                  </a:ext>
                </a:extLst>
              </p:cNvPr>
              <p:cNvSpPr txBox="1"/>
              <p:nvPr/>
            </p:nvSpPr>
            <p:spPr>
              <a:xfrm>
                <a:off x="8458200" y="1739900"/>
                <a:ext cx="1168620" cy="769441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US" sz="2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200" b="1" i="1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5CB8AD-55AB-4BAD-A55E-CFE98937C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0" y="1739900"/>
                <a:ext cx="1168620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CC9E2C6F-5BFC-ED34-D0D2-15D9013A49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en-US" dirty="0"/>
                  <a:t>Normal 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istribution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𝜇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Shape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CC9E2C6F-5BFC-ED34-D0D2-15D9013A4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  <a:blipFill>
                <a:blip r:embed="rId5"/>
                <a:stretch>
                  <a:fillRect l="-2413" t="-22388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876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76F086-3C46-4961-A1F0-D1E6AB1F4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368" y="1554480"/>
            <a:ext cx="7620258" cy="5148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D402A4-ADF9-461E-BDFB-A1FB3C361952}"/>
              </a:ext>
            </a:extLst>
          </p:cNvPr>
          <p:cNvSpPr txBox="1"/>
          <p:nvPr/>
        </p:nvSpPr>
        <p:spPr>
          <a:xfrm>
            <a:off x="5410201" y="1554481"/>
            <a:ext cx="217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N(0,0.0625)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6A0174-200D-4E69-8EBA-29C8C2AE1F19}"/>
              </a:ext>
            </a:extLst>
          </p:cNvPr>
          <p:cNvCxnSpPr>
            <a:cxnSpLocks/>
          </p:cNvCxnSpPr>
          <p:nvPr/>
        </p:nvCxnSpPr>
        <p:spPr>
          <a:xfrm>
            <a:off x="6114288" y="2016146"/>
            <a:ext cx="0" cy="43846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252E7B-54C8-4674-8B16-52887BD9C72A}"/>
              </a:ext>
            </a:extLst>
          </p:cNvPr>
          <p:cNvSpPr txBox="1"/>
          <p:nvPr/>
        </p:nvSpPr>
        <p:spPr>
          <a:xfrm>
            <a:off x="5940552" y="6400801"/>
            <a:ext cx="60960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8AB527-5DB9-488B-AD00-C4F882840085}"/>
              </a:ext>
            </a:extLst>
          </p:cNvPr>
          <p:cNvSpPr/>
          <p:nvPr/>
        </p:nvSpPr>
        <p:spPr>
          <a:xfrm>
            <a:off x="6082609" y="1541779"/>
            <a:ext cx="929016" cy="47436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90D874-1C91-464D-BF54-74E4C2397F08}"/>
                  </a:ext>
                </a:extLst>
              </p:cNvPr>
              <p:cNvSpPr txBox="1"/>
              <p:nvPr/>
            </p:nvSpPr>
            <p:spPr>
              <a:xfrm>
                <a:off x="8138922" y="1739900"/>
                <a:ext cx="1431294" cy="774701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     </m:t>
                      </m:r>
                    </m:oMath>
                  </m:oMathPara>
                </a14:m>
                <a:endParaRPr lang="en-US" sz="2200" i="1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2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22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2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sz="2200" b="1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90D874-1C91-464D-BF54-74E4C2397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922" y="1739900"/>
                <a:ext cx="1431294" cy="7747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E6FD6CB-EDF0-5126-083B-8A44495137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en-US" dirty="0"/>
                  <a:t>Normal 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istribution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𝜇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Shape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E6FD6CB-EDF0-5126-083B-8A4449513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  <a:blipFill>
                <a:blip r:embed="rId5"/>
                <a:stretch>
                  <a:fillRect l="-2413" t="-22388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94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274735-EF23-4F2C-9C0A-B540353F9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219" y="1557702"/>
            <a:ext cx="7620000" cy="5147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82FA84-3B7C-4C7E-9767-01711E134C9E}"/>
              </a:ext>
            </a:extLst>
          </p:cNvPr>
          <p:cNvSpPr txBox="1"/>
          <p:nvPr/>
        </p:nvSpPr>
        <p:spPr>
          <a:xfrm>
            <a:off x="5519925" y="1752601"/>
            <a:ext cx="1152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N(0,1)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B4373F-01A6-48B4-9601-CA23F6984DA1}"/>
              </a:ext>
            </a:extLst>
          </p:cNvPr>
          <p:cNvCxnSpPr>
            <a:cxnSpLocks/>
          </p:cNvCxnSpPr>
          <p:nvPr/>
        </p:nvCxnSpPr>
        <p:spPr>
          <a:xfrm>
            <a:off x="6114288" y="2743200"/>
            <a:ext cx="0" cy="365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7E99292-6E66-4535-AFCE-5BEEEE89729B}"/>
              </a:ext>
            </a:extLst>
          </p:cNvPr>
          <p:cNvSpPr txBox="1"/>
          <p:nvPr/>
        </p:nvSpPr>
        <p:spPr>
          <a:xfrm>
            <a:off x="5940552" y="6400801"/>
            <a:ext cx="60960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4618D5-438A-4C3B-964F-18B6225A9803}"/>
              </a:ext>
            </a:extLst>
          </p:cNvPr>
          <p:cNvSpPr/>
          <p:nvPr/>
        </p:nvSpPr>
        <p:spPr>
          <a:xfrm>
            <a:off x="6114288" y="1755169"/>
            <a:ext cx="311908" cy="548332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15419B-4421-434F-A9FA-B8B610F49E93}"/>
                  </a:ext>
                </a:extLst>
              </p:cNvPr>
              <p:cNvSpPr txBox="1"/>
              <p:nvPr/>
            </p:nvSpPr>
            <p:spPr>
              <a:xfrm>
                <a:off x="8138922" y="1739900"/>
                <a:ext cx="1431294" cy="774701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     </m:t>
                      </m:r>
                    </m:oMath>
                  </m:oMathPara>
                </a14:m>
                <a:endParaRPr lang="en-US" sz="2200" i="1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2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2200" b="1" i="1">
                          <a:solidFill>
                            <a:srgbClr val="FFFF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200" b="1" i="1">
                          <a:solidFill>
                            <a:srgbClr val="FFFF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sz="2200" b="1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15419B-4421-434F-A9FA-B8B610F49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922" y="1739900"/>
                <a:ext cx="1431294" cy="7747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A4E8C6F5-49C0-9028-C89F-CA94A7F1C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en-US" dirty="0"/>
                  <a:t>Normal 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istribution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𝜇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Shape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A4E8C6F5-49C0-9028-C89F-CA94A7F1C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  <a:blipFill>
                <a:blip r:embed="rId5"/>
                <a:stretch>
                  <a:fillRect l="-2413" t="-22388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079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1FC32-0978-4C0D-8E95-F465F2D94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368" y="1554480"/>
            <a:ext cx="7620258" cy="51480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393855-0F57-448E-BD91-DF9459C92A21}"/>
              </a:ext>
            </a:extLst>
          </p:cNvPr>
          <p:cNvSpPr txBox="1"/>
          <p:nvPr/>
        </p:nvSpPr>
        <p:spPr>
          <a:xfrm>
            <a:off x="5519925" y="1752601"/>
            <a:ext cx="1152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N(0,4)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9C2ED1-057D-4DC5-B5A6-7D44185ED1DE}"/>
              </a:ext>
            </a:extLst>
          </p:cNvPr>
          <p:cNvCxnSpPr>
            <a:cxnSpLocks/>
          </p:cNvCxnSpPr>
          <p:nvPr/>
        </p:nvCxnSpPr>
        <p:spPr>
          <a:xfrm>
            <a:off x="6114288" y="2743200"/>
            <a:ext cx="0" cy="365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8FECD0-BDAD-4077-B409-813D0438DDA7}"/>
              </a:ext>
            </a:extLst>
          </p:cNvPr>
          <p:cNvSpPr txBox="1"/>
          <p:nvPr/>
        </p:nvSpPr>
        <p:spPr>
          <a:xfrm>
            <a:off x="5940552" y="6400801"/>
            <a:ext cx="60960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CB8797-78BE-4116-A3FD-219E85F0EB8B}"/>
              </a:ext>
            </a:extLst>
          </p:cNvPr>
          <p:cNvSpPr/>
          <p:nvPr/>
        </p:nvSpPr>
        <p:spPr>
          <a:xfrm>
            <a:off x="6127131" y="1752600"/>
            <a:ext cx="311908" cy="548332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CEB6E1-EEAB-4636-BC9B-64CF9141C06D}"/>
                  </a:ext>
                </a:extLst>
              </p:cNvPr>
              <p:cNvSpPr txBox="1"/>
              <p:nvPr/>
            </p:nvSpPr>
            <p:spPr>
              <a:xfrm>
                <a:off x="8138922" y="1739900"/>
                <a:ext cx="1431294" cy="774701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     </m:t>
                      </m:r>
                    </m:oMath>
                  </m:oMathPara>
                </a14:m>
                <a:endParaRPr lang="en-US" sz="2200" i="1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2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200" b="1" i="1">
                          <a:solidFill>
                            <a:srgbClr val="FFFF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200" b="1" i="1">
                          <a:solidFill>
                            <a:srgbClr val="FFFF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sz="2200" b="1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CEB6E1-EEAB-4636-BC9B-64CF9141C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922" y="1739900"/>
                <a:ext cx="1431294" cy="7747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88C409A0-4F1C-F862-34C5-5811C73A9D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en-US" dirty="0"/>
                  <a:t>Normal 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istribution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𝜇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Shape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88C409A0-4F1C-F862-34C5-5811C73A9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  <a:blipFill>
                <a:blip r:embed="rId5"/>
                <a:stretch>
                  <a:fillRect l="-2413" t="-22388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196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A71127A2-5541-41F5-8CC9-3461460945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0907601"/>
                  </p:ext>
                </p:extLst>
              </p:nvPr>
            </p:nvGraphicFramePr>
            <p:xfrm>
              <a:off x="1996965" y="1756046"/>
              <a:ext cx="8229600" cy="51019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91000">
                      <a:extLst>
                        <a:ext uri="{9D8B030D-6E8A-4147-A177-3AD203B41FA5}">
                          <a16:colId xmlns:a16="http://schemas.microsoft.com/office/drawing/2014/main" val="2915313928"/>
                        </a:ext>
                      </a:extLst>
                    </a:gridCol>
                    <a:gridCol w="4038600">
                      <a:extLst>
                        <a:ext uri="{9D8B030D-6E8A-4147-A177-3AD203B41FA5}">
                          <a16:colId xmlns:a16="http://schemas.microsoft.com/office/drawing/2014/main" val="2485645495"/>
                        </a:ext>
                      </a:extLst>
                    </a:gridCol>
                  </a:tblGrid>
                  <a:tr h="7615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solidFill>
                                <a:srgbClr val="69F343"/>
                              </a:solidFill>
                            </a:rPr>
                            <a:t>Population</a:t>
                          </a:r>
                        </a:p>
                        <a:p>
                          <a:pPr algn="ctr"/>
                          <a:r>
                            <a:rPr lang="en-US" sz="2200" dirty="0"/>
                            <a:t>Parameter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Guess Based on </a:t>
                          </a:r>
                        </a:p>
                        <a:p>
                          <a:pPr algn="ctr"/>
                          <a:r>
                            <a:rPr lang="en-US" sz="2200" dirty="0">
                              <a:solidFill>
                                <a:srgbClr val="FF6969"/>
                              </a:solidFill>
                            </a:rPr>
                            <a:t>a Sample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0991668"/>
                      </a:ext>
                    </a:extLst>
                  </a:tr>
                  <a:tr h="6870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200" b="1" dirty="0">
                              <a:solidFill>
                                <a:srgbClr val="00B050"/>
                              </a:solidFill>
                            </a:rPr>
                            <a:t>  Population</a:t>
                          </a:r>
                          <a:r>
                            <a:rPr lang="en-US" sz="2200" dirty="0"/>
                            <a:t> Mean</a:t>
                          </a:r>
                          <a:r>
                            <a:rPr lang="en-US" sz="2200" baseline="0" dirty="0"/>
                            <a:t> </a:t>
                          </a:r>
                          <a:r>
                            <a:rPr lang="en-US" sz="2200" dirty="0"/>
                            <a:t>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i="1" smtClean="0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oMath>
                          </a14:m>
                          <a:endParaRPr lang="en-US" sz="22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200" b="1" dirty="0">
                              <a:solidFill>
                                <a:srgbClr val="FF0000"/>
                              </a:solidFill>
                            </a:rPr>
                            <a:t>      Sample</a:t>
                          </a:r>
                          <a:r>
                            <a:rPr lang="en-US" sz="2200" dirty="0"/>
                            <a:t> Mean           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oMath>
                          </a14:m>
                          <a:endParaRPr lang="en-US" sz="2200" dirty="0"/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553164853"/>
                      </a:ext>
                    </a:extLst>
                  </a:tr>
                  <a:tr h="687092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rgbClr val="00B050"/>
                              </a:solidFill>
                            </a:rPr>
                            <a:t>  Population </a:t>
                          </a:r>
                          <a:r>
                            <a:rPr lang="en-US" sz="2200" dirty="0"/>
                            <a:t>Variance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 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200" i="1" smtClean="0">
                                      <a:latin typeface="Cambria Math"/>
                                      <a:ea typeface="Cambria Math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220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22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1" dirty="0">
                              <a:solidFill>
                                <a:srgbClr val="FF0000"/>
                              </a:solidFill>
                            </a:rPr>
                            <a:t>      Sample</a:t>
                          </a:r>
                          <a:r>
                            <a:rPr lang="en-US" sz="2200" b="1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r>
                            <a:rPr lang="en-US" sz="2200" dirty="0"/>
                            <a:t>Variance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       </m:t>
                                  </m:r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sz="220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2200" dirty="0"/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3313657346"/>
                      </a:ext>
                    </a:extLst>
                  </a:tr>
                  <a:tr h="6870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200" b="1" dirty="0">
                              <a:solidFill>
                                <a:srgbClr val="00B050"/>
                              </a:solidFill>
                            </a:rPr>
                            <a:t>  Population </a:t>
                          </a:r>
                          <a:r>
                            <a:rPr lang="en-US" sz="2200" dirty="0"/>
                            <a:t>Std. Dev.      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σ</m:t>
                              </m:r>
                            </m:oMath>
                          </a14:m>
                          <a:endParaRPr lang="en-US" sz="2200" dirty="0">
                            <a:latin typeface="+mn-lt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200" b="1" dirty="0">
                              <a:solidFill>
                                <a:srgbClr val="FF0000"/>
                              </a:solidFill>
                            </a:rPr>
                            <a:t>      Sample</a:t>
                          </a:r>
                          <a:r>
                            <a:rPr lang="en-US" sz="2200" b="1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r>
                            <a:rPr lang="en-US" sz="2200" dirty="0"/>
                            <a:t>Std. Dev.     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oMath>
                          </a14:m>
                          <a:endParaRPr lang="en-US" sz="2200" i="0" dirty="0"/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3270784899"/>
                      </a:ext>
                    </a:extLst>
                  </a:tr>
                  <a:tr h="687092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rgbClr val="00B050"/>
                              </a:solidFill>
                            </a:rPr>
                            <a:t>  Population </a:t>
                          </a:r>
                          <a:r>
                            <a:rPr lang="en-US" sz="2200" dirty="0"/>
                            <a:t>Proportion </a:t>
                          </a:r>
                          <a:r>
                            <a:rPr lang="en-US" sz="2200" baseline="0" dirty="0"/>
                            <a:t>  </a:t>
                          </a:r>
                          <a:r>
                            <a:rPr lang="en-US" sz="22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oMath>
                          </a14:m>
                          <a:endParaRPr lang="en-US" sz="22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1" dirty="0">
                              <a:solidFill>
                                <a:srgbClr val="FF0000"/>
                              </a:solidFill>
                            </a:rPr>
                            <a:t>      Sample</a:t>
                          </a:r>
                          <a:r>
                            <a:rPr lang="en-US" sz="2200" b="1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r>
                            <a:rPr lang="en-US" sz="2200" dirty="0"/>
                            <a:t>Proportion</a:t>
                          </a:r>
                          <a:r>
                            <a:rPr lang="en-US" sz="2200" baseline="0" dirty="0"/>
                            <a:t>  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𝑝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2200" dirty="0"/>
                            <a:t> 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2347976554"/>
                      </a:ext>
                    </a:extLst>
                  </a:tr>
                  <a:tr h="76150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r>
                            <a:rPr lang="en-US" sz="2000" b="1" dirty="0">
                              <a:solidFill>
                                <a:srgbClr val="00B050"/>
                              </a:solidFill>
                            </a:rPr>
                            <a:t>Population </a:t>
                          </a:r>
                          <a:r>
                            <a:rPr lang="en-US" sz="2000" dirty="0"/>
                            <a:t>Regression</a:t>
                          </a:r>
                          <a:r>
                            <a:rPr lang="en-US" sz="2000" baseline="0" dirty="0"/>
                            <a:t> Coefficients</a:t>
                          </a:r>
                          <a:endParaRPr lang="en-US" sz="20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1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Sample Regression Coefficients</a:t>
                          </a:r>
                          <a:endParaRPr lang="en-US" sz="2000" dirty="0"/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71621292"/>
                      </a:ext>
                    </a:extLst>
                  </a:tr>
                  <a:tr h="376826">
                    <a:tc>
                      <a:txBody>
                        <a:bodyPr/>
                        <a:lstStyle/>
                        <a:p>
                          <a:pPr algn="ctr"/>
                          <a:endParaRPr lang="en-US" sz="300" dirty="0"/>
                        </a:p>
                        <a:p>
                          <a:pPr algn="ctr"/>
                          <a:r>
                            <a:rPr lang="en-US" sz="2200" dirty="0"/>
                            <a:t>Many other </a:t>
                          </a:r>
                        </a:p>
                        <a:p>
                          <a:pPr algn="ctr"/>
                          <a:r>
                            <a:rPr lang="en-US" sz="2200" b="1" dirty="0">
                              <a:solidFill>
                                <a:srgbClr val="00B050"/>
                              </a:solidFill>
                            </a:rPr>
                            <a:t>population</a:t>
                          </a:r>
                          <a:r>
                            <a:rPr lang="en-US" sz="2200" dirty="0"/>
                            <a:t> </a:t>
                          </a:r>
                          <a:r>
                            <a:rPr lang="en-US" sz="2200" baseline="0" dirty="0"/>
                            <a:t>parameters…</a:t>
                          </a:r>
                        </a:p>
                        <a:p>
                          <a:pPr algn="ctr"/>
                          <a:endParaRPr lang="en-US" sz="300" baseline="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00" dirty="0"/>
                        </a:p>
                        <a:p>
                          <a:pPr algn="ctr"/>
                          <a:r>
                            <a:rPr lang="en-US" sz="2200" dirty="0"/>
                            <a:t>Many other </a:t>
                          </a:r>
                        </a:p>
                        <a:p>
                          <a:pPr algn="ctr"/>
                          <a:r>
                            <a:rPr lang="en-US" sz="2200" b="1" dirty="0">
                              <a:solidFill>
                                <a:srgbClr val="FF0000"/>
                              </a:solidFill>
                            </a:rPr>
                            <a:t>sample</a:t>
                          </a:r>
                          <a:r>
                            <a:rPr lang="en-US" sz="2200" dirty="0"/>
                            <a:t> statistics…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2749274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A71127A2-5541-41F5-8CC9-3461460945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0907601"/>
                  </p:ext>
                </p:extLst>
              </p:nvPr>
            </p:nvGraphicFramePr>
            <p:xfrm>
              <a:off x="1996965" y="1756046"/>
              <a:ext cx="8229600" cy="51019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91000">
                      <a:extLst>
                        <a:ext uri="{9D8B030D-6E8A-4147-A177-3AD203B41FA5}">
                          <a16:colId xmlns:a16="http://schemas.microsoft.com/office/drawing/2014/main" val="2915313928"/>
                        </a:ext>
                      </a:extLst>
                    </a:gridCol>
                    <a:gridCol w="4038600">
                      <a:extLst>
                        <a:ext uri="{9D8B030D-6E8A-4147-A177-3AD203B41FA5}">
                          <a16:colId xmlns:a16="http://schemas.microsoft.com/office/drawing/2014/main" val="2485645495"/>
                        </a:ext>
                      </a:extLst>
                    </a:gridCol>
                  </a:tblGrid>
                  <a:tr h="7615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solidFill>
                                <a:srgbClr val="69F343"/>
                              </a:solidFill>
                            </a:rPr>
                            <a:t>Population</a:t>
                          </a:r>
                        </a:p>
                        <a:p>
                          <a:pPr algn="ctr"/>
                          <a:r>
                            <a:rPr lang="en-US" sz="2200" dirty="0"/>
                            <a:t>Parameter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Guess Based on </a:t>
                          </a:r>
                        </a:p>
                        <a:p>
                          <a:pPr algn="ctr"/>
                          <a:r>
                            <a:rPr lang="en-US" sz="2200" dirty="0">
                              <a:solidFill>
                                <a:srgbClr val="FF6969"/>
                              </a:solidFill>
                            </a:rPr>
                            <a:t>a Sample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0991668"/>
                      </a:ext>
                    </a:extLst>
                  </a:tr>
                  <a:tr h="6870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302" t="-118519" r="-96677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104403" t="-118519" r="-629" b="-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3164853"/>
                      </a:ext>
                    </a:extLst>
                  </a:tr>
                  <a:tr h="6870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302" t="-218519" r="-96677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104403" t="-218519" r="-629" b="-4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3657346"/>
                      </a:ext>
                    </a:extLst>
                  </a:tr>
                  <a:tr h="6870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302" t="-318519" r="-96677" b="-3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104403" t="-318519" r="-629" b="-3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0784899"/>
                      </a:ext>
                    </a:extLst>
                  </a:tr>
                  <a:tr h="6870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302" t="-410909" r="-96677" b="-24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104403" t="-410909" r="-629" b="-24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7976554"/>
                      </a:ext>
                    </a:extLst>
                  </a:tr>
                  <a:tr h="76150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r>
                            <a:rPr lang="en-US" sz="2000" b="1" dirty="0">
                              <a:solidFill>
                                <a:srgbClr val="00B050"/>
                              </a:solidFill>
                            </a:rPr>
                            <a:t>Population </a:t>
                          </a:r>
                          <a:r>
                            <a:rPr lang="en-US" sz="2000" dirty="0"/>
                            <a:t>Regression</a:t>
                          </a:r>
                          <a:r>
                            <a:rPr lang="en-US" sz="2000" baseline="0" dirty="0"/>
                            <a:t> Coefficients</a:t>
                          </a:r>
                          <a:endParaRPr lang="en-US" sz="20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1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Sample Regression Coefficients</a:t>
                          </a:r>
                          <a:endParaRPr lang="en-US" sz="2000" dirty="0"/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71621292"/>
                      </a:ext>
                    </a:extLst>
                  </a:tr>
                  <a:tr h="830580">
                    <a:tc>
                      <a:txBody>
                        <a:bodyPr/>
                        <a:lstStyle/>
                        <a:p>
                          <a:pPr algn="ctr"/>
                          <a:endParaRPr lang="en-US" sz="300" dirty="0"/>
                        </a:p>
                        <a:p>
                          <a:pPr algn="ctr"/>
                          <a:r>
                            <a:rPr lang="en-US" sz="2200" dirty="0"/>
                            <a:t>Many other </a:t>
                          </a:r>
                        </a:p>
                        <a:p>
                          <a:pPr algn="ctr"/>
                          <a:r>
                            <a:rPr lang="en-US" sz="2200" b="1" dirty="0">
                              <a:solidFill>
                                <a:srgbClr val="00B050"/>
                              </a:solidFill>
                            </a:rPr>
                            <a:t>population</a:t>
                          </a:r>
                          <a:r>
                            <a:rPr lang="en-US" sz="2200" dirty="0"/>
                            <a:t> </a:t>
                          </a:r>
                          <a:r>
                            <a:rPr lang="en-US" sz="2200" baseline="0" dirty="0"/>
                            <a:t>parameters…</a:t>
                          </a:r>
                        </a:p>
                        <a:p>
                          <a:pPr algn="ctr"/>
                          <a:endParaRPr lang="en-US" sz="300" baseline="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00" dirty="0"/>
                        </a:p>
                        <a:p>
                          <a:pPr algn="ctr"/>
                          <a:r>
                            <a:rPr lang="en-US" sz="2200" dirty="0"/>
                            <a:t>Many other </a:t>
                          </a:r>
                        </a:p>
                        <a:p>
                          <a:pPr algn="ctr"/>
                          <a:r>
                            <a:rPr lang="en-US" sz="2200" b="1" dirty="0">
                              <a:solidFill>
                                <a:srgbClr val="FF0000"/>
                              </a:solidFill>
                            </a:rPr>
                            <a:t>sample</a:t>
                          </a:r>
                          <a:r>
                            <a:rPr lang="en-US" sz="2200" dirty="0"/>
                            <a:t> statistics…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27492744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4CD6CF6C-F3F5-3C72-83ED-882986DA9BFC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Sampling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C7EC90-3B5A-AAF0-3D73-B28123A859B4}"/>
              </a:ext>
            </a:extLst>
          </p:cNvPr>
          <p:cNvSpPr txBox="1">
            <a:spLocks/>
          </p:cNvSpPr>
          <p:nvPr/>
        </p:nvSpPr>
        <p:spPr>
          <a:xfrm>
            <a:off x="838200" y="891153"/>
            <a:ext cx="10515600" cy="7439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Q. What can we say about the population from a sample?</a:t>
            </a:r>
          </a:p>
        </p:txBody>
      </p:sp>
    </p:spTree>
    <p:extLst>
      <p:ext uri="{BB962C8B-B14F-4D97-AF65-F5344CB8AC3E}">
        <p14:creationId xmlns:p14="http://schemas.microsoft.com/office/powerpoint/2010/main" val="2156544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093C58-4FD3-405F-A362-F0F1AC34E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560" y="2726632"/>
            <a:ext cx="7566878" cy="3644499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8E97DB2-66BE-484C-9B33-9EEB5055944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38200" y="1093160"/>
            <a:ext cx="9829801" cy="1951119"/>
          </a:xfrm>
        </p:spPr>
        <p:txBody>
          <a:bodyPr>
            <a:normAutofit/>
          </a:bodyPr>
          <a:lstStyle/>
          <a:p>
            <a:pPr marL="0" indent="0">
              <a:spcBef>
                <a:spcPct val="50000"/>
              </a:spcBef>
              <a:buNone/>
            </a:pPr>
            <a:r>
              <a:rPr lang="en-US" altLang="en-US" sz="2200" dirty="0"/>
              <a:t>Recall: </a:t>
            </a:r>
          </a:p>
          <a:p>
            <a:pPr>
              <a:spcBef>
                <a:spcPct val="50000"/>
              </a:spcBef>
            </a:pPr>
            <a:r>
              <a:rPr lang="en-US" altLang="en-US" sz="2200" dirty="0"/>
              <a:t>Area under the curve is 1.0</a:t>
            </a:r>
          </a:p>
          <a:p>
            <a:pPr>
              <a:spcBef>
                <a:spcPct val="50000"/>
              </a:spcBef>
            </a:pPr>
            <a:r>
              <a:rPr lang="en-US" altLang="en-US" sz="2200" dirty="0"/>
              <a:t>The curve is symmetric</a:t>
            </a:r>
          </a:p>
          <a:p>
            <a:pPr>
              <a:spcBef>
                <a:spcPct val="50000"/>
              </a:spcBef>
            </a:pPr>
            <a:endParaRPr lang="en-US" altLang="en-US" sz="2200" dirty="0"/>
          </a:p>
          <a:p>
            <a:pPr>
              <a:spcBef>
                <a:spcPct val="50000"/>
              </a:spcBef>
            </a:pP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4E0D69-F0F7-4E11-9A61-AF084D94C758}"/>
                  </a:ext>
                </a:extLst>
              </p:cNvPr>
              <p:cNvSpPr txBox="1"/>
              <p:nvPr/>
            </p:nvSpPr>
            <p:spPr>
              <a:xfrm>
                <a:off x="3124200" y="3044280"/>
                <a:ext cx="2131280" cy="769441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∞&lt;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4E0D69-F0F7-4E11-9A61-AF084D94C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3044280"/>
                <a:ext cx="2131280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FAB250-1DDC-4269-A41A-54619F3590DB}"/>
                  </a:ext>
                </a:extLst>
              </p:cNvPr>
              <p:cNvSpPr txBox="1"/>
              <p:nvPr/>
            </p:nvSpPr>
            <p:spPr>
              <a:xfrm>
                <a:off x="6961922" y="3044279"/>
                <a:ext cx="2198260" cy="769441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&lt;+∞</m:t>
                          </m:r>
                        </m:e>
                      </m:d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FAB250-1DDC-4269-A41A-54619F359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922" y="3044279"/>
                <a:ext cx="2198260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2D0937-D6DC-46BD-8271-81736EBEC0F4}"/>
                  </a:ext>
                </a:extLst>
              </p:cNvPr>
              <p:cNvSpPr txBox="1"/>
              <p:nvPr/>
            </p:nvSpPr>
            <p:spPr>
              <a:xfrm>
                <a:off x="4495800" y="6193788"/>
                <a:ext cx="3048000" cy="430887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∞&lt;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&lt;+∞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2D0937-D6DC-46BD-8271-81736EBEC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6193788"/>
                <a:ext cx="304800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ine 17">
            <a:extLst>
              <a:ext uri="{FF2B5EF4-FFF2-40B4-BE49-F238E27FC236}">
                <a16:creationId xmlns:a16="http://schemas.microsoft.com/office/drawing/2014/main" id="{D80B2868-5174-4F5D-8252-F9EB45ECF2D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3962401"/>
            <a:ext cx="607280" cy="76944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16">
            <a:extLst>
              <a:ext uri="{FF2B5EF4-FFF2-40B4-BE49-F238E27FC236}">
                <a16:creationId xmlns:a16="http://schemas.microsoft.com/office/drawing/2014/main" id="{911F1F30-D631-4F8C-8514-81E5B70EB0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81800" y="3945831"/>
            <a:ext cx="749300" cy="79271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B714F1-5702-9EB9-21EC-BFB03F8CEB6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Probability as Area Under the Curve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23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9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E8E97DB2-66BE-484C-9B33-9EEB50559448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38200" y="1219200"/>
                <a:ext cx="9361062" cy="54864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spcBef>
                    <a:spcPct val="50000"/>
                  </a:spcBef>
                  <a:buNone/>
                </a:pPr>
                <a:r>
                  <a:rPr lang="en-US" altLang="en-US" sz="2200" dirty="0"/>
                  <a:t>Recall: </a:t>
                </a:r>
                <a:r>
                  <a:rPr lang="en-US" sz="2200" dirty="0"/>
                  <a:t>if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  <a:ea typeface="Cambria Math"/>
                      </a:rPr>
                      <m:t>𝑋</m:t>
                    </m:r>
                  </m:oMath>
                </a14:m>
                <a:r>
                  <a:rPr lang="en-US" sz="2200" dirty="0"/>
                  <a:t> is a </a:t>
                </a:r>
                <a:r>
                  <a:rPr lang="en-US" sz="2200" dirty="0">
                    <a:solidFill>
                      <a:srgbClr val="FF0000"/>
                    </a:solidFill>
                  </a:rPr>
                  <a:t>continuous</a:t>
                </a:r>
                <a:r>
                  <a:rPr lang="en-US" sz="2200" dirty="0"/>
                  <a:t> random variable, then </a:t>
                </a:r>
              </a:p>
              <a:p>
                <a:pPr lvl="1"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200">
                            <a:latin typeface="Cambria Math" panose="02040503050406030204" pitchFamily="18" charset="0"/>
                            <a:ea typeface="Cambria Math"/>
                          </a:rPr>
                          <m:t>&lt;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  <m:r>
                          <a:rPr lang="en-US" sz="2200">
                            <a:latin typeface="Cambria Math" panose="02040503050406030204" pitchFamily="18" charset="0"/>
                            <a:ea typeface="Cambria Math"/>
                          </a:rPr>
                          <m:t>&lt;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/>
                          </a:rPr>
                          <m:t>𝑏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</m:oMath>
                </a14:m>
                <a:r>
                  <a:rPr lang="en-US" sz="2200" dirty="0"/>
                  <a:t> area between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/>
                      </a:rPr>
                      <m:t>𝑏</m:t>
                    </m:r>
                  </m:oMath>
                </a14:m>
                <a:r>
                  <a:rPr lang="en-US" sz="2200" dirty="0"/>
                  <a:t> under the curve defined by the probability density function.</a:t>
                </a:r>
              </a:p>
              <a:p>
                <a:pPr>
                  <a:spcBef>
                    <a:spcPct val="50000"/>
                  </a:spcBef>
                </a:pPr>
                <a:endParaRPr lang="en-US" sz="2200" dirty="0"/>
              </a:p>
              <a:p>
                <a:pPr>
                  <a:spcBef>
                    <a:spcPct val="50000"/>
                  </a:spcBef>
                </a:pPr>
                <a:endParaRPr lang="en-US" sz="2200" dirty="0"/>
              </a:p>
              <a:p>
                <a:pPr>
                  <a:spcBef>
                    <a:spcPct val="50000"/>
                  </a:spcBef>
                </a:pPr>
                <a:endParaRPr lang="en-US" sz="2200" dirty="0"/>
              </a:p>
              <a:p>
                <a:pPr>
                  <a:spcBef>
                    <a:spcPct val="50000"/>
                  </a:spcBef>
                </a:pPr>
                <a:endParaRPr lang="en-US" sz="2200" dirty="0"/>
              </a:p>
              <a:p>
                <a:pPr>
                  <a:spcBef>
                    <a:spcPct val="50000"/>
                  </a:spcBef>
                </a:pPr>
                <a:endParaRPr lang="en-US" sz="2200" dirty="0"/>
              </a:p>
              <a:p>
                <a:pPr>
                  <a:spcBef>
                    <a:spcPct val="50000"/>
                  </a:spcBef>
                </a:pPr>
                <a:endParaRPr lang="en-US" sz="3000" dirty="0"/>
              </a:p>
              <a:p>
                <a:pPr>
                  <a:spcBef>
                    <a:spcPct val="50000"/>
                  </a:spcBef>
                </a:pPr>
                <a:endParaRPr lang="en-US" sz="3000" dirty="0"/>
              </a:p>
              <a:p>
                <a:pPr marL="0" indent="0">
                  <a:spcBef>
                    <a:spcPct val="50000"/>
                  </a:spcBef>
                  <a:buNone/>
                </a:pPr>
                <a:endParaRPr lang="en-US" sz="3000" dirty="0"/>
              </a:p>
              <a:p>
                <a:pPr marL="0" indent="0">
                  <a:spcBef>
                    <a:spcPct val="50000"/>
                  </a:spcBef>
                  <a:buNone/>
                </a:pPr>
                <a:r>
                  <a:rPr lang="en-US" sz="2200" dirty="0"/>
                  <a:t>For any single value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: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200" b="1" dirty="0"/>
                  <a:t> </a:t>
                </a:r>
              </a:p>
              <a:p>
                <a:pPr>
                  <a:spcBef>
                    <a:spcPct val="50000"/>
                  </a:spcBef>
                </a:pPr>
                <a:endParaRPr lang="en-US" sz="2200" dirty="0"/>
              </a:p>
              <a:p>
                <a:pPr>
                  <a:spcBef>
                    <a:spcPct val="50000"/>
                  </a:spcBef>
                </a:pPr>
                <a:endParaRPr lang="en-US" sz="2200" dirty="0"/>
              </a:p>
              <a:p>
                <a:pPr>
                  <a:spcBef>
                    <a:spcPct val="50000"/>
                  </a:spcBef>
                </a:pPr>
                <a:endParaRPr lang="en-US" sz="2200" dirty="0"/>
              </a:p>
              <a:p>
                <a:pPr>
                  <a:spcBef>
                    <a:spcPct val="50000"/>
                  </a:spcBef>
                </a:pPr>
                <a:endParaRPr lang="en-US" sz="2200" dirty="0"/>
              </a:p>
              <a:p>
                <a:pPr>
                  <a:spcBef>
                    <a:spcPct val="50000"/>
                  </a:spcBef>
                </a:pPr>
                <a:endParaRPr lang="en-US" sz="2200" dirty="0"/>
              </a:p>
              <a:p>
                <a:pPr>
                  <a:spcBef>
                    <a:spcPct val="50000"/>
                  </a:spcBef>
                </a:pPr>
                <a:endParaRPr lang="en-US" sz="2200" dirty="0"/>
              </a:p>
              <a:p>
                <a:pPr>
                  <a:spcBef>
                    <a:spcPct val="50000"/>
                  </a:spcBef>
                </a:pPr>
                <a:endParaRPr lang="en-US" sz="2200" dirty="0"/>
              </a:p>
              <a:p>
                <a:pPr>
                  <a:spcBef>
                    <a:spcPct val="50000"/>
                  </a:spcBef>
                </a:pPr>
                <a:endParaRPr lang="en-US" sz="2200" dirty="0"/>
              </a:p>
              <a:p>
                <a:pPr>
                  <a:spcBef>
                    <a:spcPct val="50000"/>
                  </a:spcBef>
                </a:pPr>
                <a:endParaRPr lang="en-US" sz="2200" dirty="0"/>
              </a:p>
              <a:p>
                <a:pPr>
                  <a:spcBef>
                    <a:spcPct val="50000"/>
                  </a:spcBef>
                </a:pPr>
                <a:endParaRPr lang="en-US" altLang="en-US" sz="2200" dirty="0"/>
              </a:p>
              <a:p>
                <a:pPr>
                  <a:spcBef>
                    <a:spcPct val="50000"/>
                  </a:spcBef>
                </a:pPr>
                <a:endParaRPr lang="en-US" altLang="en-US" sz="2200" dirty="0"/>
              </a:p>
              <a:p>
                <a:pPr>
                  <a:spcBef>
                    <a:spcPct val="50000"/>
                  </a:spcBef>
                </a:pPr>
                <a:endParaRPr lang="en-US" sz="2200" dirty="0"/>
              </a:p>
            </p:txBody>
          </p:sp>
        </mc:Choice>
        <mc:Fallback xmlns="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E8E97DB2-66BE-484C-9B33-9EEB505594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38200" y="1219200"/>
                <a:ext cx="9361062" cy="5486400"/>
              </a:xfrm>
              <a:blipFill>
                <a:blip r:embed="rId3"/>
                <a:stretch>
                  <a:fillRect l="-813" t="-2083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14FB196-2C0F-4CDE-BD01-9891A9FF6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077088"/>
            <a:ext cx="6057900" cy="3162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8">
                <a:extLst>
                  <a:ext uri="{FF2B5EF4-FFF2-40B4-BE49-F238E27FC236}">
                    <a16:creationId xmlns:a16="http://schemas.microsoft.com/office/drawing/2014/main" id="{C56613B8-5BBF-4041-9044-5B345AAD4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0154" y="3077088"/>
                <a:ext cx="2509344" cy="1799712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2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&lt;</m:t>
                          </m:r>
                          <m: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𝑋</m:t>
                          </m:r>
                          <m:r>
                            <a:rPr lang="en-US" sz="2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&lt;</m:t>
                          </m:r>
                          <m:r>
                            <a:rPr lang="en-US" sz="22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en-US" sz="2200" b="1" dirty="0">
                  <a:solidFill>
                    <a:srgbClr val="00B0F0"/>
                  </a:solidFill>
                </a:endParaRPr>
              </a:p>
              <a:p>
                <a:pPr algn="ctr"/>
                <a:endParaRPr lang="en-US" sz="700" b="1" dirty="0">
                  <a:solidFill>
                    <a:srgbClr val="00B0F0"/>
                  </a:solidFill>
                </a:endParaRPr>
              </a:p>
              <a:p>
                <a:r>
                  <a:rPr lang="en-US" sz="2200" dirty="0">
                    <a:solidFill>
                      <a:prstClr val="black"/>
                    </a:solidFill>
                  </a:rPr>
                  <a:t>  =</a:t>
                </a:r>
                <a14:m>
                  <m:oMath xmlns:m="http://schemas.openxmlformats.org/officeDocument/2006/math">
                    <m:r>
                      <a:rPr lang="en-US" sz="2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20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  <m:r>
                          <a:rPr lang="en-US" sz="22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≤</m:t>
                        </m:r>
                        <m: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endParaRPr lang="en-US" sz="2200" dirty="0">
                  <a:solidFill>
                    <a:prstClr val="black"/>
                  </a:solidFill>
                </a:endParaRPr>
              </a:p>
              <a:p>
                <a:endParaRPr lang="en-US" sz="700" dirty="0">
                  <a:solidFill>
                    <a:prstClr val="black"/>
                  </a:solidFill>
                </a:endParaRPr>
              </a:p>
              <a:p>
                <a:r>
                  <a:rPr lang="en-US" sz="2200" dirty="0">
                    <a:solidFill>
                      <a:prstClr val="black"/>
                    </a:solidFill>
                  </a:rPr>
                  <a:t>  = size of this area</a:t>
                </a:r>
                <a:endParaRPr lang="en-US" sz="2200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Rectangle 8">
                <a:extLst>
                  <a:ext uri="{FF2B5EF4-FFF2-40B4-BE49-F238E27FC236}">
                    <a16:creationId xmlns:a16="http://schemas.microsoft.com/office/drawing/2014/main" id="{C56613B8-5BBF-4041-9044-5B345AAD43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60154" y="3077088"/>
                <a:ext cx="2509344" cy="1799712"/>
              </a:xfrm>
              <a:prstGeom prst="rect">
                <a:avLst/>
              </a:prstGeom>
              <a:blipFill>
                <a:blip r:embed="rId5"/>
                <a:stretch>
                  <a:fillRect r="-402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7FE8AB-4DB5-4B80-967F-8151D40677FE}"/>
              </a:ext>
            </a:extLst>
          </p:cNvPr>
          <p:cNvCxnSpPr/>
          <p:nvPr/>
        </p:nvCxnSpPr>
        <p:spPr>
          <a:xfrm>
            <a:off x="5486400" y="3581400"/>
            <a:ext cx="0" cy="20574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ine 16">
            <a:extLst>
              <a:ext uri="{FF2B5EF4-FFF2-40B4-BE49-F238E27FC236}">
                <a16:creationId xmlns:a16="http://schemas.microsoft.com/office/drawing/2014/main" id="{3B5BA181-A86D-4B20-8BB7-E01EF8762E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55139" y="3810001"/>
            <a:ext cx="1246333" cy="77735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4A5D79-6FB7-9AD4-1DFC-627D16F1E02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Probability as Area Under the Curve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344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3">
                <a:extLst>
                  <a:ext uri="{FF2B5EF4-FFF2-40B4-BE49-F238E27FC236}">
                    <a16:creationId xmlns:a16="http://schemas.microsoft.com/office/drawing/2014/main" id="{59B857AB-5E28-4FE9-B016-D2ECF010132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38200" y="1193370"/>
                <a:ext cx="9801225" cy="5293155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200" dirty="0">
                    <a:latin typeface="+mj-lt"/>
                  </a:rPr>
                  <a:t>A normal distribution is a symmetric curve centered at the mean; there is:</a:t>
                </a:r>
              </a:p>
              <a:p>
                <a:pPr marL="0" indent="0">
                  <a:buNone/>
                </a:pPr>
                <a:endParaRPr lang="en-US" sz="700" dirty="0">
                  <a:latin typeface="+mj-lt"/>
                </a:endParaRPr>
              </a:p>
              <a:p>
                <a:pPr lvl="1"/>
                <a:r>
                  <a:rPr lang="en-US" sz="2200" dirty="0">
                    <a:latin typeface="+mj-lt"/>
                  </a:rPr>
                  <a:t>68% chance of being within </a:t>
                </a:r>
                <a:r>
                  <a:rPr lang="en-US" sz="2200" u="sng" dirty="0">
                    <a:solidFill>
                      <a:srgbClr val="7030A0"/>
                    </a:solidFill>
                    <a:latin typeface="+mj-lt"/>
                  </a:rPr>
                  <a:t>one</a:t>
                </a:r>
                <a:r>
                  <a:rPr lang="en-US" sz="2200" dirty="0">
                    <a:latin typeface="+mj-lt"/>
                  </a:rPr>
                  <a:t> std. deviation of the mean</a:t>
                </a:r>
              </a:p>
              <a:p>
                <a:pPr lvl="1"/>
                <a:endParaRPr lang="en-US" sz="700" dirty="0">
                  <a:latin typeface="+mj-lt"/>
                </a:endParaRPr>
              </a:p>
              <a:p>
                <a:pPr marL="39319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𝜇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−</m:t>
                          </m:r>
                          <m: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𝜎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&lt;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&lt;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𝜇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𝜎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=0.68</m:t>
                      </m:r>
                    </m:oMath>
                  </m:oMathPara>
                </a14:m>
                <a:endParaRPr lang="en-US" sz="2200" dirty="0">
                  <a:latin typeface="+mj-lt"/>
                </a:endParaRPr>
              </a:p>
              <a:p>
                <a:pPr lvl="1"/>
                <a:endParaRPr lang="en-US" sz="1200" dirty="0">
                  <a:latin typeface="+mj-lt"/>
                </a:endParaRPr>
              </a:p>
              <a:p>
                <a:pPr lvl="1"/>
                <a:endParaRPr lang="en-US" dirty="0">
                  <a:latin typeface="+mj-lt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2200" dirty="0">
                    <a:latin typeface="+mj-lt"/>
                    <a:ea typeface="Cambria Math"/>
                  </a:rPr>
                  <a:t>       </a:t>
                </a:r>
                <a:endParaRPr lang="en-US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Rectangle 3">
                <a:extLst>
                  <a:ext uri="{FF2B5EF4-FFF2-40B4-BE49-F238E27FC236}">
                    <a16:creationId xmlns:a16="http://schemas.microsoft.com/office/drawing/2014/main" id="{59B857AB-5E28-4FE9-B016-D2ECF0101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3370"/>
                <a:ext cx="9801225" cy="5293155"/>
              </a:xfrm>
              <a:prstGeom prst="rect">
                <a:avLst/>
              </a:prstGeom>
              <a:blipFill>
                <a:blip r:embed="rId3"/>
                <a:stretch>
                  <a:fillRect l="-777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53EF452-1368-4DB2-8925-B15DA3F06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425" y="4105276"/>
            <a:ext cx="4876800" cy="262202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99A5033-FE10-D695-A85D-60C79A3FB66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1-2-3 Rule for Normal Distribution </a:t>
            </a:r>
          </a:p>
        </p:txBody>
      </p:sp>
    </p:spTree>
    <p:extLst>
      <p:ext uri="{BB962C8B-B14F-4D97-AF65-F5344CB8AC3E}">
        <p14:creationId xmlns:p14="http://schemas.microsoft.com/office/powerpoint/2010/main" val="7171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80E38042-0BBA-4120-A500-2DA807B7E82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38200" y="1341474"/>
                <a:ext cx="9801225" cy="5145051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200" dirty="0">
                    <a:latin typeface="+mj-lt"/>
                  </a:rPr>
                  <a:t>A normal distribution is a symmetric curve centered at the mean; there is:</a:t>
                </a:r>
              </a:p>
              <a:p>
                <a:pPr marL="0" indent="0">
                  <a:buNone/>
                </a:pPr>
                <a:endParaRPr lang="en-US" sz="700" dirty="0">
                  <a:latin typeface="+mj-lt"/>
                </a:endParaRPr>
              </a:p>
              <a:p>
                <a:pPr lvl="1"/>
                <a:r>
                  <a:rPr lang="en-US" sz="2200" dirty="0">
                    <a:latin typeface="+mj-lt"/>
                  </a:rPr>
                  <a:t>95% chance of being within </a:t>
                </a:r>
                <a:r>
                  <a:rPr lang="en-US" sz="2200" u="sng" dirty="0">
                    <a:solidFill>
                      <a:srgbClr val="FF0000"/>
                    </a:solidFill>
                    <a:latin typeface="+mj-lt"/>
                  </a:rPr>
                  <a:t>two</a:t>
                </a:r>
                <a:r>
                  <a:rPr lang="en-US" sz="2200" dirty="0">
                    <a:latin typeface="+mj-lt"/>
                  </a:rPr>
                  <a:t> std. deviation of the mean</a:t>
                </a:r>
              </a:p>
              <a:p>
                <a:pPr lvl="1"/>
                <a:endParaRPr lang="en-US" sz="700" dirty="0">
                  <a:latin typeface="+mj-lt"/>
                </a:endParaRPr>
              </a:p>
              <a:p>
                <a:pPr marL="39319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𝜇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−2</m:t>
                          </m:r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𝜎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&lt;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&lt;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𝜇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+2</m:t>
                          </m:r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𝜎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=0.95</m:t>
                      </m:r>
                    </m:oMath>
                  </m:oMathPara>
                </a14:m>
                <a:endParaRPr lang="en-US" sz="2200" dirty="0">
                  <a:latin typeface="+mj-lt"/>
                </a:endParaRPr>
              </a:p>
              <a:p>
                <a:pPr lvl="1"/>
                <a:endParaRPr lang="en-US" sz="700" dirty="0">
                  <a:latin typeface="+mj-lt"/>
                </a:endParaRPr>
              </a:p>
              <a:p>
                <a:pPr lvl="1"/>
                <a:r>
                  <a:rPr lang="en-US" sz="2200" dirty="0">
                    <a:latin typeface="+mj-lt"/>
                  </a:rPr>
                  <a:t>99.7% chance of being within </a:t>
                </a:r>
                <a:r>
                  <a:rPr lang="en-US" sz="2200" u="sng" dirty="0">
                    <a:solidFill>
                      <a:srgbClr val="0000FF"/>
                    </a:solidFill>
                    <a:latin typeface="+mj-lt"/>
                  </a:rPr>
                  <a:t>three</a:t>
                </a:r>
                <a:r>
                  <a:rPr lang="en-US" sz="2200" dirty="0">
                    <a:latin typeface="+mj-lt"/>
                  </a:rPr>
                  <a:t> std. deviation of the mean</a:t>
                </a:r>
              </a:p>
              <a:p>
                <a:pPr lvl="1"/>
                <a:endParaRPr lang="en-US" sz="700" dirty="0">
                  <a:latin typeface="+mj-lt"/>
                </a:endParaRPr>
              </a:p>
              <a:p>
                <a:pPr marL="39319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𝜇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−3</m:t>
                          </m:r>
                          <m:r>
                            <a:rPr lang="en-US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𝜎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&lt;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&lt;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𝜇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+3</m:t>
                          </m:r>
                          <m:r>
                            <a:rPr lang="en-US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𝜎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=0.997</m:t>
                      </m:r>
                    </m:oMath>
                  </m:oMathPara>
                </a14:m>
                <a:endParaRPr lang="en-US" sz="2200" dirty="0">
                  <a:latin typeface="+mj-lt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80E38042-0BBA-4120-A500-2DA807B7E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41474"/>
                <a:ext cx="9801225" cy="5145051"/>
              </a:xfrm>
              <a:prstGeom prst="rect">
                <a:avLst/>
              </a:prstGeom>
              <a:blipFill>
                <a:blip r:embed="rId3"/>
                <a:stretch>
                  <a:fillRect l="-777" t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D1FB8F5-EA52-4F69-AE30-249DA8962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676" y="4659702"/>
            <a:ext cx="3891635" cy="20649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081113-FC1D-4303-90DD-9B29BE629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77" y="4640652"/>
            <a:ext cx="3892649" cy="20649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2B2CACE-2971-02FF-7D7B-F3CEBB3A52AC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1-2-3 Rule for Normal Distribution </a:t>
            </a:r>
          </a:p>
        </p:txBody>
      </p:sp>
    </p:spTree>
    <p:extLst>
      <p:ext uri="{BB962C8B-B14F-4D97-AF65-F5344CB8AC3E}">
        <p14:creationId xmlns:p14="http://schemas.microsoft.com/office/powerpoint/2010/main" val="1898726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7AB2566-203C-4CB7-8913-DDCBFEF606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47800"/>
                <a:ext cx="10037885" cy="5421086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200" dirty="0">
                    <a:latin typeface="+mj-lt"/>
                  </a:rPr>
                  <a:t>Any normally distributed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1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/>
                          </a:rPr>
                          <m:t>𝜎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sz="2200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r>
                  <a:rPr lang="en-US" sz="2200" dirty="0">
                    <a:latin typeface="+mj-lt"/>
                  </a:rPr>
                  <a:t> can be related to </a:t>
                </a:r>
              </a:p>
              <a:p>
                <a:pPr marL="0" indent="0">
                  <a:buNone/>
                </a:pPr>
                <a:r>
                  <a:rPr lang="en-US" sz="2200" dirty="0">
                    <a:latin typeface="+mj-lt"/>
                  </a:rPr>
                  <a:t>    a </a:t>
                </a:r>
                <a:r>
                  <a:rPr lang="en-US" sz="2200" i="1" dirty="0">
                    <a:latin typeface="+mj-lt"/>
                  </a:rPr>
                  <a:t>standardized</a:t>
                </a:r>
                <a:r>
                  <a:rPr lang="en-US" sz="2200" dirty="0">
                    <a:latin typeface="+mj-lt"/>
                  </a:rPr>
                  <a:t> normal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(0,1</m:t>
                    </m:r>
                    <m:r>
                      <a:rPr lang="en-US" sz="2200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sz="2200" dirty="0">
                    <a:latin typeface="+mj-lt"/>
                  </a:rPr>
                  <a:t>with mean = 0 and std = 1</a:t>
                </a:r>
              </a:p>
              <a:p>
                <a:pPr marL="0" indent="0">
                  <a:buNone/>
                </a:pPr>
                <a:endParaRPr lang="en-US" sz="2200" dirty="0">
                  <a:latin typeface="+mj-lt"/>
                </a:endParaRPr>
              </a:p>
              <a:p>
                <a:pPr marL="0" indent="0">
                  <a:buNone/>
                </a:pPr>
                <a:endParaRPr lang="en-US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200" dirty="0">
                    <a:latin typeface="+mj-lt"/>
                  </a:rPr>
                  <a:t>For any normal distribution: only need to care about </a:t>
                </a:r>
              </a:p>
              <a:p>
                <a:pPr marL="0" indent="0">
                  <a:buNone/>
                </a:pPr>
                <a:r>
                  <a:rPr lang="en-US" sz="2200" dirty="0">
                    <a:latin typeface="+mj-lt"/>
                  </a:rPr>
                  <a:t>    </a:t>
                </a:r>
                <a:r>
                  <a:rPr lang="en-US" sz="2200" dirty="0">
                    <a:solidFill>
                      <a:srgbClr val="7030A0"/>
                    </a:solidFill>
                    <a:latin typeface="+mj-lt"/>
                  </a:rPr>
                  <a:t>the distance from the value of X to the mean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/>
                      </a:rPr>
                      <m:t>μ</m:t>
                    </m:r>
                  </m:oMath>
                </a14:m>
                <a:r>
                  <a:rPr lang="en-US" sz="2200" dirty="0">
                    <a:solidFill>
                      <a:srgbClr val="7030A0"/>
                    </a:solidFill>
                    <a:latin typeface="+mj-lt"/>
                  </a:rPr>
                  <a:t>, i.e. 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2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</m:oMath>
                </a14:m>
                <a:r>
                  <a:rPr lang="en-US" sz="2200" dirty="0">
                    <a:solidFill>
                      <a:srgbClr val="7030A0"/>
                    </a:solidFill>
                    <a:latin typeface="+mj-lt"/>
                  </a:rPr>
                  <a:t>) </a:t>
                </a:r>
                <a:r>
                  <a:rPr lang="en-US" sz="2200" dirty="0">
                    <a:latin typeface="+mj-lt"/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US" sz="2200" dirty="0">
                    <a:latin typeface="+mj-lt"/>
                  </a:rPr>
                  <a:t>    </a:t>
                </a:r>
                <a:r>
                  <a:rPr lang="en-US" sz="2200" dirty="0">
                    <a:solidFill>
                      <a:srgbClr val="7030A0"/>
                    </a:solidFill>
                    <a:latin typeface="+mj-lt"/>
                  </a:rPr>
                  <a:t>using </a:t>
                </a:r>
                <a:r>
                  <a:rPr lang="en-US" sz="2200" dirty="0">
                    <a:solidFill>
                      <a:srgbClr val="7030A0"/>
                    </a:solidFill>
                    <a:latin typeface="+mj-lt"/>
                    <a:sym typeface="Symbol" pitchFamily="-112" charset="2"/>
                  </a:rPr>
                  <a:t> as the unit to measure</a:t>
                </a:r>
                <a:r>
                  <a:rPr lang="en-US" sz="2200" dirty="0">
                    <a:solidFill>
                      <a:srgbClr val="7030A0"/>
                    </a:solidFill>
                    <a:latin typeface="+mj-lt"/>
                  </a:rPr>
                  <a:t> that distance</a:t>
                </a:r>
              </a:p>
              <a:p>
                <a:pPr marL="0" indent="0">
                  <a:buNone/>
                </a:pPr>
                <a:endParaRPr lang="en-US" sz="2200" dirty="0">
                  <a:latin typeface="+mj-lt"/>
                </a:endParaRPr>
              </a:p>
              <a:p>
                <a:pPr marL="0" indent="0">
                  <a:buNone/>
                </a:pPr>
                <a:endParaRPr lang="en-US" altLang="en-US" sz="22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800" dirty="0">
                    <a:latin typeface="+mj-lt"/>
                  </a:rPr>
                  <a:t>	</a:t>
                </a:r>
                <a:endParaRPr lang="en-US" altLang="en-US" sz="700" dirty="0">
                  <a:latin typeface="+mj-lt"/>
                </a:endParaRPr>
              </a:p>
              <a:p>
                <a:pPr lvl="1"/>
                <a:endParaRPr lang="en-US" altLang="en-US" sz="700" dirty="0">
                  <a:latin typeface="+mj-lt"/>
                </a:endParaRPr>
              </a:p>
              <a:p>
                <a:endParaRPr lang="en-US" altLang="en-US" sz="2400" dirty="0">
                  <a:latin typeface="+mj-lt"/>
                </a:endParaRPr>
              </a:p>
              <a:p>
                <a:endParaRPr lang="en-US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7AB2566-203C-4CB7-8913-DDCBFEF60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47800"/>
                <a:ext cx="10037885" cy="5421086"/>
              </a:xfrm>
              <a:prstGeom prst="rect">
                <a:avLst/>
              </a:prstGeom>
              <a:blipFill>
                <a:blip r:embed="rId3"/>
                <a:stretch>
                  <a:fillRect l="-759" t="-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485B30-55ED-4D59-8219-8CC943C7101B}"/>
                  </a:ext>
                </a:extLst>
              </p:cNvPr>
              <p:cNvSpPr txBox="1"/>
              <p:nvPr/>
            </p:nvSpPr>
            <p:spPr>
              <a:xfrm>
                <a:off x="2918638" y="4542862"/>
                <a:ext cx="6310069" cy="733406"/>
              </a:xfrm>
              <a:prstGeom prst="rect">
                <a:avLst/>
              </a:prstGeom>
              <a:solidFill>
                <a:srgbClr val="FBFDA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  =  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X</m:t>
                              </m:r>
                              <m: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20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200">
                              <a:latin typeface="Cambria Math"/>
                            </a:rPr>
                            <m:t>−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𝜇</m:t>
                          </m:r>
                        </m:num>
                        <m:den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485B30-55ED-4D59-8219-8CC943C71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38" y="4542862"/>
                <a:ext cx="6310069" cy="7334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977E48-5E4B-44B6-B318-C3E0AEE80CB0}"/>
                  </a:ext>
                </a:extLst>
              </p:cNvPr>
              <p:cNvSpPr txBox="1"/>
              <p:nvPr/>
            </p:nvSpPr>
            <p:spPr>
              <a:xfrm>
                <a:off x="5715000" y="2440028"/>
                <a:ext cx="3962400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X</m:t>
                        </m:r>
                        <m:r>
                          <a:rPr lang="en-US" sz="2400">
                            <a:latin typeface="Cambria Math"/>
                          </a:rPr>
                          <m:t>−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𝜇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𝜎</m:t>
                        </m:r>
                      </m:den>
                    </m:f>
                    <m:r>
                      <a:rPr lang="en-US" sz="2400">
                        <a:latin typeface="Cambria Math" panose="02040503050406030204" pitchFamily="18" charset="0"/>
                        <a:ea typeface="Cambria Math"/>
                      </a:rPr>
                      <m:t>  </m:t>
                    </m:r>
                    <m:r>
                      <a:rPr lang="en-US" sz="2400">
                        <a:latin typeface="Cambria Math"/>
                      </a:rPr>
                      <m:t>~</m:t>
                    </m:r>
                    <m:r>
                      <a:rPr lang="en-US" sz="2400" i="1">
                        <a:latin typeface="Cambria Math"/>
                      </a:rPr>
                      <m:t>𝑁</m:t>
                    </m:r>
                    <m:r>
                      <a:rPr lang="en-US" sz="2400" i="1">
                        <a:latin typeface="Cambria Math"/>
                      </a:rPr>
                      <m:t>(0,1</m:t>
                    </m:r>
                    <m:r>
                      <a:rPr lang="en-US" sz="240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977E48-5E4B-44B6-B318-C3E0AEE80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2440028"/>
                <a:ext cx="3962400" cy="624273"/>
              </a:xfrm>
              <a:prstGeom prst="rect">
                <a:avLst/>
              </a:prstGeom>
              <a:blipFill>
                <a:blip r:embed="rId5"/>
                <a:stretch>
                  <a:fillRect l="-255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E15AF88A-280D-4FEB-9052-90A541E6EAB0}"/>
              </a:ext>
            </a:extLst>
          </p:cNvPr>
          <p:cNvSpPr/>
          <p:nvPr/>
        </p:nvSpPr>
        <p:spPr>
          <a:xfrm>
            <a:off x="6541810" y="2333062"/>
            <a:ext cx="1230590" cy="867338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10DA50-84BD-4EC4-B177-01BC9D18751A}"/>
                  </a:ext>
                </a:extLst>
              </p:cNvPr>
              <p:cNvSpPr txBox="1"/>
              <p:nvPr/>
            </p:nvSpPr>
            <p:spPr>
              <a:xfrm>
                <a:off x="2971800" y="2521297"/>
                <a:ext cx="2438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400" i="1">
                        <a:latin typeface="Cambria Math"/>
                      </a:rPr>
                      <m:t>X</m:t>
                    </m:r>
                    <m:r>
                      <a:rPr lang="en-US" sz="2400">
                        <a:latin typeface="Cambria Math"/>
                      </a:rPr>
                      <m:t>~</m:t>
                    </m:r>
                    <m:r>
                      <a:rPr lang="en-US" sz="2400" i="1">
                        <a:latin typeface="Cambria Math"/>
                      </a:rPr>
                      <m:t>𝑁</m:t>
                    </m:r>
                    <m:r>
                      <a:rPr lang="en-US" sz="2400" i="1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𝜇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sz="240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10DA50-84BD-4EC4-B177-01BC9D187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2521297"/>
                <a:ext cx="2438400" cy="461665"/>
              </a:xfrm>
              <a:prstGeom prst="rect">
                <a:avLst/>
              </a:prstGeom>
              <a:blipFill>
                <a:blip r:embed="rId6"/>
                <a:stretch>
                  <a:fillRect l="-4145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471D62-AF35-456D-7579-8DE8ECE1EDAA}"/>
                  </a:ext>
                </a:extLst>
              </p:cNvPr>
              <p:cNvSpPr txBox="1"/>
              <p:nvPr/>
            </p:nvSpPr>
            <p:spPr>
              <a:xfrm>
                <a:off x="2918638" y="5644355"/>
                <a:ext cx="6310069" cy="742319"/>
              </a:xfrm>
              <a:prstGeom prst="rect">
                <a:avLst/>
              </a:prstGeom>
              <a:solidFill>
                <a:srgbClr val="FBFDA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  =  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X</m:t>
                              </m:r>
                              <m: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&gt;</m:t>
                          </m:r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20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200">
                              <a:latin typeface="Cambria Math"/>
                            </a:rPr>
                            <m:t>−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𝜇</m:t>
                          </m:r>
                        </m:num>
                        <m:den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471D62-AF35-456D-7579-8DE8ECE1E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38" y="5644355"/>
                <a:ext cx="6310069" cy="7423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8FF29CCA-B7F6-3043-6470-C2F5D37B902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Standardization: Convert X to Z</a:t>
            </a:r>
          </a:p>
        </p:txBody>
      </p:sp>
    </p:spTree>
    <p:extLst>
      <p:ext uri="{BB962C8B-B14F-4D97-AF65-F5344CB8AC3E}">
        <p14:creationId xmlns:p14="http://schemas.microsoft.com/office/powerpoint/2010/main" val="3091588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847DAFA-DAF4-4B76-88E0-4E156C30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682" y="4243778"/>
            <a:ext cx="4335118" cy="23858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5586AC-6CFD-413F-9713-FC8BD43F9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688" y="1197645"/>
            <a:ext cx="4597512" cy="24384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356595-4BAD-47E8-9DA3-A884F46D9C79}"/>
              </a:ext>
            </a:extLst>
          </p:cNvPr>
          <p:cNvCxnSpPr>
            <a:cxnSpLocks/>
          </p:cNvCxnSpPr>
          <p:nvPr/>
        </p:nvCxnSpPr>
        <p:spPr>
          <a:xfrm>
            <a:off x="9270888" y="3777507"/>
            <a:ext cx="0" cy="53340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9C65EC-4FA5-4CE7-A600-814F3C67CD77}"/>
                  </a:ext>
                </a:extLst>
              </p:cNvPr>
              <p:cNvSpPr txBox="1"/>
              <p:nvPr/>
            </p:nvSpPr>
            <p:spPr>
              <a:xfrm>
                <a:off x="838200" y="2170841"/>
                <a:ext cx="5267164" cy="3746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For any normal variable: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                 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sz="2400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 </a:t>
                </a:r>
                <a:endParaRPr lang="en-US" altLang="en-US" sz="2400" dirty="0">
                  <a:latin typeface="+mj-lt"/>
                  <a:ea typeface="Cambria Math"/>
                </a:endParaRPr>
              </a:p>
              <a:p>
                <a:endParaRPr lang="en-US" sz="2400" i="1" dirty="0">
                  <a:latin typeface="+mj-lt"/>
                  <a:ea typeface="Cambria Math"/>
                </a:endParaRPr>
              </a:p>
              <a:p>
                <a:r>
                  <a:rPr lang="en-US" sz="2400" dirty="0">
                    <a:latin typeface="+mj-lt"/>
                  </a:rPr>
                  <a:t>Define new random variable: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  <m:t>𝜇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latin typeface="+mj-lt"/>
                  <a:ea typeface="Cambria Math"/>
                </a:endParaRPr>
              </a:p>
              <a:p>
                <a:endParaRPr lang="en-US" sz="24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400" dirty="0">
                    <a:latin typeface="+mj-lt"/>
                  </a:rPr>
                  <a:t> is a </a:t>
                </a:r>
                <a:r>
                  <a:rPr lang="en-US" sz="2400" dirty="0">
                    <a:solidFill>
                      <a:srgbClr val="FF0000"/>
                    </a:solidFill>
                    <a:latin typeface="+mj-lt"/>
                  </a:rPr>
                  <a:t>standard</a:t>
                </a:r>
                <a:r>
                  <a:rPr lang="en-US" sz="2400" dirty="0">
                    <a:latin typeface="+mj-lt"/>
                  </a:rPr>
                  <a:t> normal variable: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(0,1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     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9C65EC-4FA5-4CE7-A600-814F3C67C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70841"/>
                <a:ext cx="5267164" cy="3746731"/>
              </a:xfrm>
              <a:prstGeom prst="rect">
                <a:avLst/>
              </a:prstGeom>
              <a:blipFill>
                <a:blip r:embed="rId5"/>
                <a:stretch>
                  <a:fillRect l="-1928" t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20D6CD-EDEE-7E5C-337F-1C08C511BB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4400" dirty="0"/>
                  <a:t>Relationship Between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Cambria Math"/>
                          </a:rPr>
                          <m:t>𝜇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4400" dirty="0"/>
                  <a:t> and </a:t>
                </a:r>
                <a14:m>
                  <m:oMath xmlns:m="http://schemas.openxmlformats.org/officeDocument/2006/math">
                    <m:r>
                      <a:rPr lang="en-US" sz="4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4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4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,1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20D6CD-EDEE-7E5C-337F-1C08C511B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  <a:blipFill>
                <a:blip r:embed="rId6"/>
                <a:stretch>
                  <a:fillRect l="-2413" t="-22388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69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BFD1D61B-2FF6-4666-BD8D-793A6C91F5CF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03719" y="1447800"/>
                <a:ext cx="8695660" cy="48006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altLang="en-US" sz="2200" i="1" dirty="0"/>
                  <a:t>X</a:t>
                </a:r>
                <a:r>
                  <a:rPr lang="en-US" altLang="en-US" sz="2200" dirty="0"/>
                  <a:t>  is a normally distributed random variable </a:t>
                </a:r>
                <a:r>
                  <a:rPr lang="en-US" altLang="en-US" sz="2200" dirty="0">
                    <a:solidFill>
                      <a:schemeClr val="bg1"/>
                    </a:solidFill>
                  </a:rPr>
                  <a:t>normally with mean </a:t>
                </a:r>
                <a:r>
                  <a:rPr lang="en-US" altLang="en-US" sz="2200" dirty="0"/>
                  <a:t>with mean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</m:oMath>
                </a14:m>
                <a:r>
                  <a:rPr lang="en-US" altLang="en-US" sz="2200" dirty="0"/>
                  <a:t> $20 and standard deviation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/>
                      </a:rPr>
                      <m:t>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</m:oMath>
                </a14:m>
                <a:r>
                  <a:rPr lang="en-US" altLang="en-US" sz="2200" dirty="0"/>
                  <a:t> $5</a:t>
                </a:r>
              </a:p>
              <a:p>
                <a:pPr>
                  <a:defRPr/>
                </a:pPr>
                <a:endParaRPr lang="en-US" altLang="en-US" sz="1000" dirty="0"/>
              </a:p>
              <a:p>
                <a:pPr>
                  <a:defRPr/>
                </a:pPr>
                <a:r>
                  <a:rPr lang="en-US" altLang="en-US" sz="2200" dirty="0"/>
                  <a:t>For </a:t>
                </a:r>
                <a:r>
                  <a:rPr lang="en-US" altLang="en-US" sz="2200" i="1" dirty="0"/>
                  <a:t>X</a:t>
                </a:r>
                <a:r>
                  <a:rPr lang="en-US" altLang="en-US" sz="2200" dirty="0"/>
                  <a:t> = $30,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altLang="en-US" sz="1200" dirty="0"/>
              </a:p>
              <a:p>
                <a:pPr lvl="1">
                  <a:lnSpc>
                    <a:spcPct val="90000"/>
                  </a:lnSpc>
                </a:pPr>
                <a:r>
                  <a:rPr lang="en-US" altLang="en-US" sz="2200" i="1" dirty="0"/>
                  <a:t>X</a:t>
                </a:r>
                <a:r>
                  <a:rPr lang="en-US" altLang="en-US" sz="2200" dirty="0"/>
                  <a:t> = $30  is </a:t>
                </a:r>
                <a:r>
                  <a:rPr lang="en-US" altLang="en-US" sz="2200" dirty="0">
                    <a:solidFill>
                      <a:srgbClr val="FF0000"/>
                    </a:solidFill>
                  </a:rPr>
                  <a:t>two</a:t>
                </a:r>
                <a:r>
                  <a:rPr lang="en-US" altLang="en-US" sz="2200" dirty="0"/>
                  <a:t> standard deviations </a:t>
                </a:r>
                <a:r>
                  <a:rPr lang="en-US" altLang="en-US" sz="2200" dirty="0">
                    <a:solidFill>
                      <a:srgbClr val="FF0000"/>
                    </a:solidFill>
                  </a:rPr>
                  <a:t>above the mean </a:t>
                </a:r>
                <a:r>
                  <a:rPr lang="en-US" altLang="en-US" sz="2200" dirty="0"/>
                  <a:t>($20)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altLang="en-US" sz="1600" dirty="0"/>
              </a:p>
              <a:p>
                <a:pPr>
                  <a:lnSpc>
                    <a:spcPct val="90000"/>
                  </a:lnSpc>
                </a:pPr>
                <a:r>
                  <a:rPr lang="en-US" altLang="en-US" sz="2200" dirty="0"/>
                  <a:t>For </a:t>
                </a:r>
                <a:r>
                  <a:rPr lang="en-US" altLang="en-US" sz="2200" i="1" dirty="0"/>
                  <a:t>X</a:t>
                </a:r>
                <a:r>
                  <a:rPr lang="en-US" altLang="en-US" sz="2200" dirty="0"/>
                  <a:t> = $15, </a:t>
                </a:r>
              </a:p>
              <a:p>
                <a:pPr lvl="1">
                  <a:lnSpc>
                    <a:spcPct val="90000"/>
                  </a:lnSpc>
                </a:pPr>
                <a:endParaRPr lang="en-US" altLang="en-US" sz="1200" i="1" dirty="0"/>
              </a:p>
              <a:p>
                <a:pPr lvl="1">
                  <a:lnSpc>
                    <a:spcPct val="90000"/>
                  </a:lnSpc>
                </a:pPr>
                <a:r>
                  <a:rPr lang="en-US" altLang="en-US" sz="2200" i="1" dirty="0"/>
                  <a:t>X</a:t>
                </a:r>
                <a:r>
                  <a:rPr lang="en-US" altLang="en-US" sz="2200" dirty="0"/>
                  <a:t> = $15  is </a:t>
                </a:r>
                <a:r>
                  <a:rPr lang="en-US" altLang="en-US" sz="2200" dirty="0">
                    <a:solidFill>
                      <a:srgbClr val="FF0000"/>
                    </a:solidFill>
                  </a:rPr>
                  <a:t>one</a:t>
                </a:r>
                <a:r>
                  <a:rPr lang="en-US" altLang="en-US" sz="2200" dirty="0"/>
                  <a:t> standard deviation </a:t>
                </a:r>
                <a:r>
                  <a:rPr lang="en-US" altLang="en-US" sz="2200" dirty="0">
                    <a:solidFill>
                      <a:srgbClr val="FF0000"/>
                    </a:solidFill>
                  </a:rPr>
                  <a:t>below the mean </a:t>
                </a:r>
                <a:r>
                  <a:rPr lang="en-US" altLang="en-US" sz="2200" dirty="0"/>
                  <a:t>($20)</a:t>
                </a:r>
              </a:p>
              <a:p>
                <a:pPr>
                  <a:lnSpc>
                    <a:spcPct val="90000"/>
                  </a:lnSpc>
                </a:pPr>
                <a:endParaRPr lang="en-US" altLang="en-US" sz="700" dirty="0"/>
              </a:p>
              <a:p>
                <a:pPr>
                  <a:lnSpc>
                    <a:spcPct val="90000"/>
                  </a:lnSpc>
                </a:pPr>
                <a:endParaRPr lang="en-US" sz="2200" dirty="0">
                  <a:ea typeface="Cambria Math"/>
                </a:endParaRPr>
              </a:p>
              <a:p>
                <a:pPr>
                  <a:lnSpc>
                    <a:spcPct val="90000"/>
                  </a:lnSpc>
                </a:pPr>
                <a:endParaRPr lang="en-US" altLang="en-US" sz="2200" dirty="0"/>
              </a:p>
              <a:p>
                <a:pPr>
                  <a:lnSpc>
                    <a:spcPct val="90000"/>
                  </a:lnSpc>
                </a:pPr>
                <a:endParaRPr lang="en-US" altLang="en-US" sz="2200" dirty="0"/>
              </a:p>
              <a:p>
                <a:pPr>
                  <a:lnSpc>
                    <a:spcPct val="90000"/>
                  </a:lnSpc>
                </a:pPr>
                <a:endParaRPr lang="en-US" altLang="en-US" sz="2200" dirty="0"/>
              </a:p>
              <a:p>
                <a:pPr>
                  <a:lnSpc>
                    <a:spcPct val="90000"/>
                  </a:lnSpc>
                </a:pPr>
                <a:endParaRPr lang="en-US" altLang="en-US" sz="2200" dirty="0"/>
              </a:p>
              <a:p>
                <a:pPr>
                  <a:lnSpc>
                    <a:spcPct val="90000"/>
                  </a:lnSpc>
                </a:pPr>
                <a:endParaRPr lang="en-US" altLang="en-US" sz="1200" dirty="0"/>
              </a:p>
              <a:p>
                <a:pPr>
                  <a:lnSpc>
                    <a:spcPct val="90000"/>
                  </a:lnSpc>
                </a:pPr>
                <a:endParaRPr lang="en-US" altLang="en-US" sz="120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altLang="en-US" sz="2200" dirty="0"/>
              </a:p>
              <a:p>
                <a:pPr marL="571500" indent="-571500">
                  <a:lnSpc>
                    <a:spcPct val="90000"/>
                  </a:lnSpc>
                </a:pPr>
                <a:endParaRPr lang="en-US" altLang="en-US" sz="2200" dirty="0"/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BFD1D61B-2FF6-4666-BD8D-793A6C91F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719" y="1447800"/>
                <a:ext cx="8695660" cy="4800600"/>
              </a:xfrm>
              <a:prstGeom prst="rect">
                <a:avLst/>
              </a:prstGeom>
              <a:blipFill>
                <a:blip r:embed="rId3"/>
                <a:stretch>
                  <a:fillRect l="-583" t="-1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D5B93B-F237-437F-81E1-08C6272623A1}"/>
                  </a:ext>
                </a:extLst>
              </p:cNvPr>
              <p:cNvSpPr txBox="1"/>
              <p:nvPr/>
            </p:nvSpPr>
            <p:spPr>
              <a:xfrm>
                <a:off x="3200400" y="3429001"/>
                <a:ext cx="6781800" cy="737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en-US" sz="2200" dirty="0"/>
                        <m:t>the</m:t>
                      </m:r>
                      <m:r>
                        <m:rPr>
                          <m:nor/>
                        </m:rPr>
                        <a:rPr lang="en-US" altLang="en-US" sz="2200" dirty="0"/>
                        <m:t> </m:t>
                      </m:r>
                      <m:r>
                        <m:rPr>
                          <m:nor/>
                        </m:rPr>
                        <a:rPr lang="en-US" altLang="en-US" sz="2200" i="1" dirty="0"/>
                        <m:t>Z</m:t>
                      </m:r>
                      <m:r>
                        <m:rPr>
                          <m:nor/>
                        </m:rPr>
                        <a:rPr lang="en-US" altLang="en-US" sz="2200" dirty="0"/>
                        <m:t>  </m:t>
                      </m:r>
                      <m:r>
                        <m:rPr>
                          <m:nor/>
                        </m:rPr>
                        <a:rPr lang="en-US" altLang="en-US" sz="2200" dirty="0"/>
                        <m:t>value</m:t>
                      </m:r>
                      <m:r>
                        <m:rPr>
                          <m:nor/>
                        </m:rPr>
                        <a:rPr lang="en-US" altLang="en-US" sz="2200" dirty="0"/>
                        <m:t> </m:t>
                      </m:r>
                      <m:r>
                        <m:rPr>
                          <m:nor/>
                        </m:rPr>
                        <a:rPr lang="en-US" altLang="en-US" sz="2200" dirty="0"/>
                        <m:t>is</m:t>
                      </m:r>
                      <m:r>
                        <m:rPr>
                          <m:nor/>
                        </m:rPr>
                        <a:rPr lang="en-US" altLang="en-US" sz="2200" dirty="0"/>
                        <m:t>      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200">
                              <a:latin typeface="Cambria Math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𝜇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𝜎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sz="2200">
                              <a:latin typeface="Cambria Math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5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−1</m:t>
                      </m:r>
                      <m:r>
                        <a:rPr lang="en-US" sz="22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D5B93B-F237-437F-81E1-08C627262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3429001"/>
                <a:ext cx="6781800" cy="737189"/>
              </a:xfrm>
              <a:prstGeom prst="rect">
                <a:avLst/>
              </a:pr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8FE0066-1B70-4F99-8074-E97E00645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985" y="4611208"/>
            <a:ext cx="6244243" cy="22467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0A88F0-DB35-4C45-A5DA-E5FF912752A7}"/>
              </a:ext>
            </a:extLst>
          </p:cNvPr>
          <p:cNvSpPr/>
          <p:nvPr/>
        </p:nvSpPr>
        <p:spPr>
          <a:xfrm>
            <a:off x="6964680" y="3429000"/>
            <a:ext cx="228600" cy="407330"/>
          </a:xfrm>
          <a:prstGeom prst="rect">
            <a:avLst/>
          </a:prstGeom>
          <a:solidFill>
            <a:srgbClr val="FF0066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014710-4B2A-490C-BAF9-C7B5214EB998}"/>
              </a:ext>
            </a:extLst>
          </p:cNvPr>
          <p:cNvSpPr/>
          <p:nvPr/>
        </p:nvSpPr>
        <p:spPr>
          <a:xfrm>
            <a:off x="8148817" y="3415836"/>
            <a:ext cx="369465" cy="416604"/>
          </a:xfrm>
          <a:prstGeom prst="rect">
            <a:avLst/>
          </a:prstGeom>
          <a:solidFill>
            <a:srgbClr val="FF0066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D13DF5-7E6F-4EBE-B0DC-9DB6AADAC725}"/>
              </a:ext>
            </a:extLst>
          </p:cNvPr>
          <p:cNvSpPr/>
          <p:nvPr/>
        </p:nvSpPr>
        <p:spPr>
          <a:xfrm>
            <a:off x="6720841" y="3896614"/>
            <a:ext cx="304799" cy="284831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B68294-13C0-4A15-A864-939612D366DA}"/>
              </a:ext>
            </a:extLst>
          </p:cNvPr>
          <p:cNvSpPr/>
          <p:nvPr/>
        </p:nvSpPr>
        <p:spPr>
          <a:xfrm>
            <a:off x="7844018" y="3860379"/>
            <a:ext cx="304799" cy="284831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913799-EC83-4E6E-8912-2DE1006911F3}"/>
              </a:ext>
            </a:extLst>
          </p:cNvPr>
          <p:cNvSpPr/>
          <p:nvPr/>
        </p:nvSpPr>
        <p:spPr>
          <a:xfrm>
            <a:off x="2819400" y="1881078"/>
            <a:ext cx="1828800" cy="357460"/>
          </a:xfrm>
          <a:prstGeom prst="rect">
            <a:avLst/>
          </a:prstGeom>
          <a:solidFill>
            <a:srgbClr val="FF0066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B80842-A855-4AB8-B869-B987AE1C20C4}"/>
              </a:ext>
            </a:extLst>
          </p:cNvPr>
          <p:cNvSpPr/>
          <p:nvPr/>
        </p:nvSpPr>
        <p:spPr>
          <a:xfrm>
            <a:off x="5135880" y="1881078"/>
            <a:ext cx="3246120" cy="353656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6746C3-0DE0-4340-BB8B-539B0C8011C5}"/>
                  </a:ext>
                </a:extLst>
              </p:cNvPr>
              <p:cNvSpPr txBox="1"/>
              <p:nvPr/>
            </p:nvSpPr>
            <p:spPr>
              <a:xfrm>
                <a:off x="3069336" y="2238539"/>
                <a:ext cx="6781800" cy="728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en-US" sz="2200" dirty="0"/>
                        <m:t>the</m:t>
                      </m:r>
                      <m:r>
                        <m:rPr>
                          <m:nor/>
                        </m:rPr>
                        <a:rPr lang="en-US" altLang="en-US" sz="2200" dirty="0"/>
                        <m:t> </m:t>
                      </m:r>
                      <m:r>
                        <m:rPr>
                          <m:nor/>
                        </m:rPr>
                        <a:rPr lang="en-US" altLang="en-US" sz="2200" i="1" dirty="0"/>
                        <m:t>Z</m:t>
                      </m:r>
                      <m:r>
                        <m:rPr>
                          <m:nor/>
                        </m:rPr>
                        <a:rPr lang="en-US" altLang="en-US" sz="2200" dirty="0"/>
                        <m:t>  </m:t>
                      </m:r>
                      <m:r>
                        <m:rPr>
                          <m:nor/>
                        </m:rPr>
                        <a:rPr lang="en-US" altLang="en-US" sz="2200" dirty="0"/>
                        <m:t>value</m:t>
                      </m:r>
                      <m:r>
                        <m:rPr>
                          <m:nor/>
                        </m:rPr>
                        <a:rPr lang="en-US" altLang="en-US" sz="2200" dirty="0"/>
                        <m:t> </m:t>
                      </m:r>
                      <m:r>
                        <m:rPr>
                          <m:nor/>
                        </m:rPr>
                        <a:rPr lang="en-US" altLang="en-US" sz="2200" dirty="0"/>
                        <m:t>is</m:t>
                      </m:r>
                      <m:r>
                        <m:rPr>
                          <m:nor/>
                        </m:rPr>
                        <a:rPr lang="en-US" altLang="en-US" sz="2200" dirty="0"/>
                        <m:t>      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200">
                              <a:latin typeface="Cambria Math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𝜇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𝜎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sz="2200">
                              <a:latin typeface="Cambria Math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5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2</m:t>
                      </m:r>
                      <m:r>
                        <a:rPr lang="en-US" sz="22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6746C3-0DE0-4340-BB8B-539B0C801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336" y="2238539"/>
                <a:ext cx="6781800" cy="728405"/>
              </a:xfrm>
              <a:prstGeom prst="rect">
                <a:avLst/>
              </a:prstGeom>
              <a:blipFill>
                <a:blip r:embed="rId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AAFCFEED-C31B-47EE-9F9E-EBD950B14448}"/>
              </a:ext>
            </a:extLst>
          </p:cNvPr>
          <p:cNvSpPr/>
          <p:nvPr/>
        </p:nvSpPr>
        <p:spPr>
          <a:xfrm>
            <a:off x="6939418" y="2254777"/>
            <a:ext cx="228600" cy="407330"/>
          </a:xfrm>
          <a:prstGeom prst="rect">
            <a:avLst/>
          </a:prstGeom>
          <a:solidFill>
            <a:srgbClr val="FF0066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18FF72-DE52-4178-A03A-F734FA642A1C}"/>
              </a:ext>
            </a:extLst>
          </p:cNvPr>
          <p:cNvSpPr/>
          <p:nvPr/>
        </p:nvSpPr>
        <p:spPr>
          <a:xfrm>
            <a:off x="6634620" y="2687006"/>
            <a:ext cx="304799" cy="284831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F5CE06-CFC1-456A-98D1-8E86153E76F2}"/>
              </a:ext>
            </a:extLst>
          </p:cNvPr>
          <p:cNvSpPr/>
          <p:nvPr/>
        </p:nvSpPr>
        <p:spPr>
          <a:xfrm>
            <a:off x="7804543" y="2672563"/>
            <a:ext cx="304799" cy="284831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1EC4F5-7BE5-4482-9235-9D8EA7C868EA}"/>
              </a:ext>
            </a:extLst>
          </p:cNvPr>
          <p:cNvSpPr/>
          <p:nvPr/>
        </p:nvSpPr>
        <p:spPr>
          <a:xfrm>
            <a:off x="8099817" y="2229842"/>
            <a:ext cx="423683" cy="432265"/>
          </a:xfrm>
          <a:prstGeom prst="rect">
            <a:avLst/>
          </a:prstGeom>
          <a:solidFill>
            <a:srgbClr val="FF0066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403E82-FD96-4BCE-2C23-B08560B8D9B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What does Z tell us?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40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4284B-4B77-CC8F-DB87-7CAED87C7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F6274729-1734-8C71-2AC5-80023771F22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38200" y="1635071"/>
                <a:ext cx="9525000" cy="3754614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95000"/>
                  </a:lnSpc>
                  <a:buSzPct val="80000"/>
                  <a:buNone/>
                </a:pPr>
                <a:r>
                  <a:rPr lang="en-US" altLang="en-US" sz="2400" dirty="0">
                    <a:latin typeface="+mj-l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en-US" sz="2400" dirty="0">
                    <a:latin typeface="+mj-lt"/>
                  </a:rPr>
                  <a:t>, we can find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en-US" sz="240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en-US" sz="2400" dirty="0">
                    <a:latin typeface="+mj-lt"/>
                  </a:rPr>
                  <a:t>:</a:t>
                </a:r>
              </a:p>
              <a:p>
                <a:pPr marL="0" indent="0">
                  <a:lnSpc>
                    <a:spcPct val="95000"/>
                  </a:lnSpc>
                  <a:buSzPct val="80000"/>
                  <a:buNone/>
                </a:pPr>
                <a:endParaRPr lang="en-US" altLang="en-US" sz="2400" dirty="0">
                  <a:latin typeface="+mj-lt"/>
                </a:endParaRPr>
              </a:p>
              <a:p>
                <a:pPr marL="0" indent="0">
                  <a:lnSpc>
                    <a:spcPct val="95000"/>
                  </a:lnSpc>
                  <a:buSzPct val="80000"/>
                  <a:buNone/>
                </a:pPr>
                <a:r>
                  <a:rPr lang="en-US" altLang="en-US" b="1" i="1" dirty="0">
                    <a:latin typeface="+mj-lt"/>
                  </a:rPr>
                  <a:t>Step 1</a:t>
                </a:r>
                <a:r>
                  <a:rPr lang="en-US" altLang="en-US" dirty="0">
                    <a:latin typeface="+mj-lt"/>
                  </a:rPr>
                  <a:t>:  Convert X-values to Z-values</a:t>
                </a:r>
              </a:p>
              <a:p>
                <a:pPr marL="0" indent="0">
                  <a:lnSpc>
                    <a:spcPct val="95000"/>
                  </a:lnSpc>
                  <a:buSzPct val="80000"/>
                  <a:buNone/>
                </a:pPr>
                <a:endParaRPr lang="en-US" altLang="en-US" dirty="0">
                  <a:latin typeface="+mj-lt"/>
                </a:endParaRPr>
              </a:p>
              <a:p>
                <a:pPr marL="0" indent="0">
                  <a:lnSpc>
                    <a:spcPct val="95000"/>
                  </a:lnSpc>
                  <a:buSzPct val="80000"/>
                  <a:buNone/>
                </a:pPr>
                <a:r>
                  <a:rPr lang="en-US" altLang="en-US" b="1" i="1" dirty="0">
                    <a:latin typeface="+mj-lt"/>
                  </a:rPr>
                  <a:t>Step 2</a:t>
                </a:r>
                <a:r>
                  <a:rPr lang="en-US" altLang="en-US" dirty="0">
                    <a:latin typeface="+mj-lt"/>
                  </a:rPr>
                  <a:t>:  Sketch a bell-shaped curve in terms of Z</a:t>
                </a:r>
              </a:p>
              <a:p>
                <a:pPr marL="0" indent="0">
                  <a:lnSpc>
                    <a:spcPct val="95000"/>
                  </a:lnSpc>
                  <a:buSzPct val="80000"/>
                  <a:buNone/>
                </a:pPr>
                <a:endParaRPr lang="en-US" altLang="en-US" dirty="0">
                  <a:latin typeface="+mj-lt"/>
                </a:endParaRPr>
              </a:p>
              <a:p>
                <a:pPr marL="0" indent="0">
                  <a:lnSpc>
                    <a:spcPct val="95000"/>
                  </a:lnSpc>
                  <a:buSzPct val="80000"/>
                  <a:buNone/>
                </a:pPr>
                <a:r>
                  <a:rPr lang="en-US" altLang="en-US" b="1" i="1" dirty="0">
                    <a:latin typeface="+mj-lt"/>
                  </a:rPr>
                  <a:t>Step 3</a:t>
                </a:r>
                <a:r>
                  <a:rPr lang="en-US" altLang="en-US" dirty="0">
                    <a:latin typeface="+mj-lt"/>
                  </a:rPr>
                  <a:t>:  Use the 1-2-3 rule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alt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F6274729-1734-8C71-2AC5-80023771F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35071"/>
                <a:ext cx="9525000" cy="3754614"/>
              </a:xfrm>
              <a:prstGeom prst="rect">
                <a:avLst/>
              </a:prstGeom>
              <a:blipFill>
                <a:blip r:embed="rId3"/>
                <a:stretch>
                  <a:fillRect l="-1198" t="-1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D36F6E5-DD63-6E7E-9005-2E7D7186568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Normal Probabilities in 3 Steps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587F5E2-17E8-B1BD-C852-33A9AF82E7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… if X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587F5E2-17E8-B1BD-C852-33A9AF82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4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7122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3">
            <a:extLst>
              <a:ext uri="{FF2B5EF4-FFF2-40B4-BE49-F238E27FC236}">
                <a16:creationId xmlns:a16="http://schemas.microsoft.com/office/drawing/2014/main" id="{59B857AB-5E28-4FE9-B016-D2ECF010132C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635071"/>
            <a:ext cx="9701419" cy="52229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+mj-lt"/>
              </a:rPr>
              <a:t>Director of customer support studied the time customers spent on hold waiting for a representative to become available.</a:t>
            </a:r>
          </a:p>
          <a:p>
            <a:pPr marL="393192" lvl="1" indent="0">
              <a:buNone/>
            </a:pPr>
            <a:r>
              <a:rPr lang="en-US" dirty="0">
                <a:latin typeface="+mj-lt"/>
              </a:rPr>
              <a:t>- Time spent on hold is normally distributed</a:t>
            </a:r>
          </a:p>
          <a:p>
            <a:pPr marL="393192" lvl="1" indent="0">
              <a:buNone/>
            </a:pPr>
            <a:r>
              <a:rPr lang="en-US" dirty="0">
                <a:latin typeface="+mj-lt"/>
              </a:rPr>
              <a:t>	- Mean = 18 mins</a:t>
            </a:r>
          </a:p>
          <a:p>
            <a:pPr marL="393192" lvl="1" indent="0">
              <a:buNone/>
            </a:pPr>
            <a:r>
              <a:rPr lang="en-US" dirty="0">
                <a:latin typeface="+mj-lt"/>
              </a:rPr>
              <a:t>	- Standard deviation = 4 mins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b="1" i="1" dirty="0">
                <a:latin typeface="+mj-lt"/>
              </a:rPr>
              <a:t>Q1</a:t>
            </a:r>
            <a:r>
              <a:rPr lang="en-US" sz="2400" dirty="0">
                <a:latin typeface="+mj-lt"/>
              </a:rPr>
              <a:t>. P(a customer waits less than 6 mins)</a:t>
            </a:r>
          </a:p>
          <a:p>
            <a:pPr marL="0" indent="0">
              <a:buNone/>
            </a:pPr>
            <a:r>
              <a:rPr lang="en-US" sz="2400" b="1" i="1" dirty="0">
                <a:latin typeface="+mj-lt"/>
              </a:rPr>
              <a:t>Q2. </a:t>
            </a:r>
            <a:r>
              <a:rPr lang="en-US" sz="2400" dirty="0">
                <a:latin typeface="+mj-lt"/>
              </a:rPr>
              <a:t>P(a customer waits more than 10 mins)</a:t>
            </a:r>
          </a:p>
          <a:p>
            <a:pPr marL="0" indent="0">
              <a:buNone/>
            </a:pPr>
            <a:r>
              <a:rPr lang="en-US" sz="2400" b="1" i="1" dirty="0">
                <a:latin typeface="+mj-lt"/>
              </a:rPr>
              <a:t>Q3. </a:t>
            </a:r>
            <a:r>
              <a:rPr lang="en-US" sz="2400" dirty="0">
                <a:latin typeface="+mj-lt"/>
              </a:rPr>
              <a:t>P(a customer waits more than 22 mins)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C9E17-8392-2076-F37D-8159991FC1B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Example 1: </a:t>
            </a:r>
            <a:r>
              <a:rPr lang="en-US" altLang="en-US" sz="4400" dirty="0"/>
              <a:t>Wait Time on the Phone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160EEA84-335C-E651-3023-766B9A8527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… X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160EEA84-335C-E651-3023-766B9A852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3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7187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3">
                <a:extLst>
                  <a:ext uri="{FF2B5EF4-FFF2-40B4-BE49-F238E27FC236}">
                    <a16:creationId xmlns:a16="http://schemas.microsoft.com/office/drawing/2014/main" id="{59B857AB-5E28-4FE9-B016-D2ECF010132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38200" y="1704974"/>
                <a:ext cx="9826869" cy="5000626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altLang="en-US" sz="2400" dirty="0">
                    <a:latin typeface="+mj-lt"/>
                  </a:rPr>
                  <a:t>Time </a:t>
                </a:r>
                <a:r>
                  <a:rPr lang="en-US" sz="2400" dirty="0">
                    <a:latin typeface="+mj-lt"/>
                  </a:rPr>
                  <a:t>spent on hold, </a:t>
                </a:r>
                <a:r>
                  <a:rPr lang="en-US" altLang="en-US" sz="2400" i="1" dirty="0">
                    <a:latin typeface="+mj-lt"/>
                  </a:rPr>
                  <a:t>X</a:t>
                </a:r>
                <a:r>
                  <a:rPr lang="en-US" altLang="en-US" sz="2400" dirty="0">
                    <a:latin typeface="+mj-lt"/>
                  </a:rPr>
                  <a:t> is a normal variable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/>
                      </a:rPr>
                      <m:t>=18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 mins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/>
                      </a:rPr>
                      <m:t>=4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 mins.</a:t>
                </a:r>
              </a:p>
              <a:p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b="1" i="1" dirty="0">
                    <a:latin typeface="+mj-lt"/>
                  </a:rPr>
                  <a:t>Q1.</a:t>
                </a:r>
                <a:r>
                  <a:rPr lang="en-US" sz="2400" dirty="0">
                    <a:latin typeface="+mj-lt"/>
                  </a:rPr>
                  <a:t> P(a customer waits less than 6 mins)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Rectangle 3">
                <a:extLst>
                  <a:ext uri="{FF2B5EF4-FFF2-40B4-BE49-F238E27FC236}">
                    <a16:creationId xmlns:a16="http://schemas.microsoft.com/office/drawing/2014/main" id="{59B857AB-5E28-4FE9-B016-D2ECF0101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04974"/>
                <a:ext cx="9826869" cy="5000626"/>
              </a:xfrm>
              <a:prstGeom prst="rect">
                <a:avLst/>
              </a:prstGeom>
              <a:blipFill>
                <a:blip r:embed="rId3"/>
                <a:stretch>
                  <a:fillRect l="-1032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F5FC46-3E97-4815-BEB7-AB7D7BFE9871}"/>
                  </a:ext>
                </a:extLst>
              </p:cNvPr>
              <p:cNvSpPr txBox="1"/>
              <p:nvPr/>
            </p:nvSpPr>
            <p:spPr>
              <a:xfrm>
                <a:off x="2045282" y="3493943"/>
                <a:ext cx="1676400" cy="39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𝑋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  <a:ea typeface="Cambria Math"/>
                            </a:rPr>
                            <m:t>&lt;6</m:t>
                          </m:r>
                        </m:e>
                      </m:d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F5FC46-3E97-4815-BEB7-AB7D7BFE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282" y="3493943"/>
                <a:ext cx="1676400" cy="3970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DF8F18-81D3-422F-ADBF-38A9D0F5B372}"/>
                  </a:ext>
                </a:extLst>
              </p:cNvPr>
              <p:cNvSpPr txBox="1"/>
              <p:nvPr/>
            </p:nvSpPr>
            <p:spPr>
              <a:xfrm>
                <a:off x="3593300" y="3363955"/>
                <a:ext cx="2590800" cy="662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(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6−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DF8F18-81D3-422F-ADBF-38A9D0F5B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300" y="3363955"/>
                <a:ext cx="2590800" cy="662810"/>
              </a:xfrm>
              <a:prstGeom prst="rect">
                <a:avLst/>
              </a:prstGeom>
              <a:blipFill>
                <a:blip r:embed="rId5"/>
                <a:stretch>
                  <a:fillRect r="-1463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3C45D9-B5F2-45DF-B277-20DC8089A8CA}"/>
                  </a:ext>
                </a:extLst>
              </p:cNvPr>
              <p:cNvSpPr txBox="1"/>
              <p:nvPr/>
            </p:nvSpPr>
            <p:spPr>
              <a:xfrm>
                <a:off x="3493287" y="4023629"/>
                <a:ext cx="2919208" cy="662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(    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𝑍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    &lt;  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6−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3C45D9-B5F2-45DF-B277-20DC8089A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287" y="4023629"/>
                <a:ext cx="2919208" cy="662810"/>
              </a:xfrm>
              <a:prstGeom prst="rect">
                <a:avLst/>
              </a:prstGeom>
              <a:blipFill>
                <a:blip r:embed="rId6"/>
                <a:stretch>
                  <a:fillRect t="-1852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B4EFE-7CD9-429B-A999-B2490D7DA62C}"/>
                  </a:ext>
                </a:extLst>
              </p:cNvPr>
              <p:cNvSpPr txBox="1"/>
              <p:nvPr/>
            </p:nvSpPr>
            <p:spPr>
              <a:xfrm>
                <a:off x="3593301" y="5497503"/>
                <a:ext cx="1888229" cy="39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&lt;−3)</m:t>
                      </m:r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B4EFE-7CD9-429B-A999-B2490D7DA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301" y="5497503"/>
                <a:ext cx="1888229" cy="397032"/>
              </a:xfrm>
              <a:prstGeom prst="rect">
                <a:avLst/>
              </a:prstGeom>
              <a:blipFill>
                <a:blip r:embed="rId7"/>
                <a:stretch>
                  <a:fillRect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DDCA55-BF0B-4E00-8691-DAC1C4CBF020}"/>
                  </a:ext>
                </a:extLst>
              </p:cNvPr>
              <p:cNvSpPr txBox="1"/>
              <p:nvPr/>
            </p:nvSpPr>
            <p:spPr>
              <a:xfrm>
                <a:off x="3593301" y="6000656"/>
                <a:ext cx="1805095" cy="662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200" i="1" dirty="0">
                              <a:latin typeface="Cambria Math" panose="02040503050406030204" pitchFamily="18" charset="0"/>
                            </a:rPr>
                            <m:t>1−99.7</m:t>
                          </m:r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%</m:t>
                          </m:r>
                        </m:num>
                        <m:den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DDCA55-BF0B-4E00-8691-DAC1C4CBF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301" y="6000656"/>
                <a:ext cx="1805095" cy="662810"/>
              </a:xfrm>
              <a:prstGeom prst="rect">
                <a:avLst/>
              </a:prstGeom>
              <a:blipFill>
                <a:blip r:embed="rId8"/>
                <a:stretch>
                  <a:fillRect t="-188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FDD75E30-B6B1-4BD9-A0E5-AAB832EAC464}"/>
              </a:ext>
            </a:extLst>
          </p:cNvPr>
          <p:cNvGrpSpPr/>
          <p:nvPr/>
        </p:nvGrpSpPr>
        <p:grpSpPr>
          <a:xfrm>
            <a:off x="6412496" y="4445196"/>
            <a:ext cx="3974233" cy="1882238"/>
            <a:chOff x="5403744" y="3897112"/>
            <a:chExt cx="3563870" cy="17860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0ED30B-A404-40B7-8974-2564F37D8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03744" y="3897112"/>
              <a:ext cx="3563870" cy="17250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7A50B0-2192-4AED-AB99-40055C206CB8}"/>
                </a:ext>
              </a:extLst>
            </p:cNvPr>
            <p:cNvSpPr txBox="1"/>
            <p:nvPr/>
          </p:nvSpPr>
          <p:spPr>
            <a:xfrm>
              <a:off x="7924800" y="5332741"/>
              <a:ext cx="76200" cy="35046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D5F7371-B441-48F6-8832-7508EF753053}"/>
                </a:ext>
              </a:extLst>
            </p:cNvPr>
            <p:cNvCxnSpPr>
              <a:cxnSpLocks/>
            </p:cNvCxnSpPr>
            <p:nvPr/>
          </p:nvCxnSpPr>
          <p:spPr>
            <a:xfrm>
              <a:off x="5989320" y="5042332"/>
              <a:ext cx="0" cy="110694"/>
            </a:xfrm>
            <a:prstGeom prst="line">
              <a:avLst/>
            </a:prstGeom>
            <a:ln w="317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155DFE-07D1-426C-A01B-99EC9B15FFF3}"/>
                </a:ext>
              </a:extLst>
            </p:cNvPr>
            <p:cNvCxnSpPr>
              <a:cxnSpLocks/>
            </p:cNvCxnSpPr>
            <p:nvPr/>
          </p:nvCxnSpPr>
          <p:spPr>
            <a:xfrm>
              <a:off x="5897880" y="5074920"/>
              <a:ext cx="0" cy="91440"/>
            </a:xfrm>
            <a:prstGeom prst="line">
              <a:avLst/>
            </a:prstGeom>
            <a:ln w="317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3BB4DBA-EC85-40D7-8FE0-4BE68FB511BB}"/>
                </a:ext>
              </a:extLst>
            </p:cNvPr>
            <p:cNvCxnSpPr>
              <a:cxnSpLocks/>
            </p:cNvCxnSpPr>
            <p:nvPr/>
          </p:nvCxnSpPr>
          <p:spPr>
            <a:xfrm>
              <a:off x="5806440" y="5120640"/>
              <a:ext cx="0" cy="54864"/>
            </a:xfrm>
            <a:prstGeom prst="line">
              <a:avLst/>
            </a:prstGeom>
            <a:ln w="317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684461-4375-4BBC-8706-FEFB92A4E37B}"/>
                  </a:ext>
                </a:extLst>
              </p:cNvPr>
              <p:cNvSpPr txBox="1"/>
              <p:nvPr/>
            </p:nvSpPr>
            <p:spPr>
              <a:xfrm>
                <a:off x="5398395" y="6165204"/>
                <a:ext cx="1140414" cy="39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=0.0015</m:t>
                      </m:r>
                      <m:r>
                        <a:rPr lang="en-US" altLang="en-US" sz="2200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684461-4375-4BBC-8706-FEFB92A4E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395" y="6165204"/>
                <a:ext cx="1140414" cy="397032"/>
              </a:xfrm>
              <a:prstGeom prst="rect">
                <a:avLst/>
              </a:prstGeom>
              <a:blipFill>
                <a:blip r:embed="rId10"/>
                <a:stretch>
                  <a:fillRect r="-2307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AF2EC9-1B51-46C8-A0AC-EBBC518FC7B4}"/>
                  </a:ext>
                </a:extLst>
              </p:cNvPr>
              <p:cNvSpPr txBox="1"/>
              <p:nvPr/>
            </p:nvSpPr>
            <p:spPr>
              <a:xfrm>
                <a:off x="3545730" y="4796608"/>
                <a:ext cx="2919208" cy="662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(   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𝑍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   &lt;  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6−18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AF2EC9-1B51-46C8-A0AC-EBBC518FC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730" y="4796608"/>
                <a:ext cx="2919208" cy="662810"/>
              </a:xfrm>
              <a:prstGeom prst="rect">
                <a:avLst/>
              </a:prstGeom>
              <a:blipFill>
                <a:blip r:embed="rId11"/>
                <a:stretch>
                  <a:fillRect t="-1852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C40FB623-63DA-4DD1-8AAF-6105513F8C0C}"/>
              </a:ext>
            </a:extLst>
          </p:cNvPr>
          <p:cNvSpPr/>
          <p:nvPr/>
        </p:nvSpPr>
        <p:spPr>
          <a:xfrm>
            <a:off x="4267091" y="3279266"/>
            <a:ext cx="685800" cy="1387354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C03095-0536-4DB7-8C17-DD952C30D8B7}"/>
              </a:ext>
            </a:extLst>
          </p:cNvPr>
          <p:cNvSpPr/>
          <p:nvPr/>
        </p:nvSpPr>
        <p:spPr>
          <a:xfrm>
            <a:off x="5726695" y="3309021"/>
            <a:ext cx="228600" cy="369845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C981FA-A899-4408-872D-0A41538A01A3}"/>
              </a:ext>
            </a:extLst>
          </p:cNvPr>
          <p:cNvSpPr/>
          <p:nvPr/>
        </p:nvSpPr>
        <p:spPr>
          <a:xfrm>
            <a:off x="6763627" y="1635071"/>
            <a:ext cx="1635985" cy="518284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C4C5C4-CF2C-453E-B8B8-2A599C00D098}"/>
              </a:ext>
            </a:extLst>
          </p:cNvPr>
          <p:cNvSpPr/>
          <p:nvPr/>
        </p:nvSpPr>
        <p:spPr>
          <a:xfrm>
            <a:off x="5512383" y="3726248"/>
            <a:ext cx="228599" cy="35545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E5FEFD-B294-420D-A4B3-9D635EC01EFA}"/>
              </a:ext>
            </a:extLst>
          </p:cNvPr>
          <p:cNvSpPr/>
          <p:nvPr/>
        </p:nvSpPr>
        <p:spPr>
          <a:xfrm>
            <a:off x="8910311" y="1614937"/>
            <a:ext cx="1447800" cy="518284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6B6AE3-AFDD-4AB4-82AC-42A1ADF895EB}"/>
              </a:ext>
            </a:extLst>
          </p:cNvPr>
          <p:cNvSpPr/>
          <p:nvPr/>
        </p:nvSpPr>
        <p:spPr>
          <a:xfrm>
            <a:off x="5863229" y="4001685"/>
            <a:ext cx="228600" cy="369845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CEA64B-E0C5-4938-94C3-67BF99D0A61B}"/>
              </a:ext>
            </a:extLst>
          </p:cNvPr>
          <p:cNvSpPr/>
          <p:nvPr/>
        </p:nvSpPr>
        <p:spPr>
          <a:xfrm>
            <a:off x="5644044" y="4390672"/>
            <a:ext cx="228599" cy="35545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C7B5A83-D533-416F-A01D-77F3D2A37005}"/>
              </a:ext>
            </a:extLst>
          </p:cNvPr>
          <p:cNvSpPr/>
          <p:nvPr/>
        </p:nvSpPr>
        <p:spPr>
          <a:xfrm>
            <a:off x="5840995" y="4746124"/>
            <a:ext cx="343105" cy="406902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EDDF79-571E-47D1-A2A0-3896D1192568}"/>
              </a:ext>
            </a:extLst>
          </p:cNvPr>
          <p:cNvSpPr/>
          <p:nvPr/>
        </p:nvSpPr>
        <p:spPr>
          <a:xfrm>
            <a:off x="5652275" y="5142051"/>
            <a:ext cx="228599" cy="35545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7F0F26-E0EF-1737-899F-365197A23B23}"/>
              </a:ext>
            </a:extLst>
          </p:cNvPr>
          <p:cNvSpPr/>
          <p:nvPr/>
        </p:nvSpPr>
        <p:spPr>
          <a:xfrm>
            <a:off x="2106659" y="3227708"/>
            <a:ext cx="4367122" cy="2668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96C5AF-8809-9B60-7175-923A4AC2FEDF}"/>
              </a:ext>
            </a:extLst>
          </p:cNvPr>
          <p:cNvSpPr/>
          <p:nvPr/>
        </p:nvSpPr>
        <p:spPr>
          <a:xfrm>
            <a:off x="3133798" y="5459419"/>
            <a:ext cx="3559535" cy="125575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3170EE-E9E8-CB6C-F091-09EEEE375E58}"/>
              </a:ext>
            </a:extLst>
          </p:cNvPr>
          <p:cNvSpPr txBox="1"/>
          <p:nvPr/>
        </p:nvSpPr>
        <p:spPr>
          <a:xfrm>
            <a:off x="6464939" y="3429001"/>
            <a:ext cx="3278697" cy="461665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Standardization (</a:t>
            </a:r>
            <a:r>
              <a:rPr lang="en-US" sz="2400" i="1" dirty="0"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>
                <a:latin typeface="+mj-lt"/>
                <a:sym typeface="Wingdings" panose="05000000000000000000" pitchFamily="2" charset="2"/>
              </a:rPr>
              <a:t> </a:t>
            </a:r>
            <a:r>
              <a:rPr lang="en-US" sz="2400" i="1" dirty="0"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Z</a:t>
            </a:r>
            <a:r>
              <a:rPr lang="en-US" sz="2400" dirty="0">
                <a:latin typeface="+mj-lt"/>
                <a:sym typeface="Wingdings" panose="05000000000000000000" pitchFamily="2" charset="2"/>
              </a:rPr>
              <a:t>)</a:t>
            </a:r>
            <a:endParaRPr lang="en-US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A885B0-9F44-6DDB-109D-08F973C049FE}"/>
              </a:ext>
            </a:extLst>
          </p:cNvPr>
          <p:cNvSpPr txBox="1"/>
          <p:nvPr/>
        </p:nvSpPr>
        <p:spPr>
          <a:xfrm>
            <a:off x="6681245" y="6274716"/>
            <a:ext cx="2627568" cy="461665"/>
          </a:xfrm>
          <a:prstGeom prst="rect">
            <a:avLst/>
          </a:prstGeom>
          <a:solidFill>
            <a:srgbClr val="0000FF">
              <a:alpha val="1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1-2-3 Rule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32986A9B-B0BA-B95A-6AA6-4A341030DEC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Example 1: </a:t>
            </a:r>
            <a:r>
              <a:rPr lang="en-US" altLang="en-US" sz="4400" dirty="0"/>
              <a:t>Wait Time on the Phone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1BF28DDB-13EF-BFB5-5EE7-877BE7FF5F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… X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1BF28DDB-13EF-BFB5-5EE7-877BE7FF5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4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87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  <p:bldP spid="11" grpId="0" animBg="1"/>
      <p:bldP spid="12" grpId="0" animBg="1"/>
      <p:bldP spid="15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E5EE7-DA1D-B8EC-9115-5A65B75DF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12E7AE8-65AF-8746-0B17-3E856956A1A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Sampling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228214F-01F3-6D7D-8981-FDCD81DE12D5}"/>
              </a:ext>
            </a:extLst>
          </p:cNvPr>
          <p:cNvSpPr txBox="1">
            <a:spLocks/>
          </p:cNvSpPr>
          <p:nvPr/>
        </p:nvSpPr>
        <p:spPr>
          <a:xfrm>
            <a:off x="838200" y="891153"/>
            <a:ext cx="10515600" cy="7439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Q. Is the sample mean a good guess for the population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2">
                <a:extLst>
                  <a:ext uri="{FF2B5EF4-FFF2-40B4-BE49-F238E27FC236}">
                    <a16:creationId xmlns:a16="http://schemas.microsoft.com/office/drawing/2014/main" id="{60CA88AF-D89F-E3AB-7690-041433F01A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7830558"/>
                  </p:ext>
                </p:extLst>
              </p:nvPr>
            </p:nvGraphicFramePr>
            <p:xfrm>
              <a:off x="1981200" y="2520629"/>
              <a:ext cx="8229600" cy="14485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91000">
                      <a:extLst>
                        <a:ext uri="{9D8B030D-6E8A-4147-A177-3AD203B41FA5}">
                          <a16:colId xmlns:a16="http://schemas.microsoft.com/office/drawing/2014/main" val="2915313928"/>
                        </a:ext>
                      </a:extLst>
                    </a:gridCol>
                    <a:gridCol w="4038600">
                      <a:extLst>
                        <a:ext uri="{9D8B030D-6E8A-4147-A177-3AD203B41FA5}">
                          <a16:colId xmlns:a16="http://schemas.microsoft.com/office/drawing/2014/main" val="2485645495"/>
                        </a:ext>
                      </a:extLst>
                    </a:gridCol>
                  </a:tblGrid>
                  <a:tr h="7615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solidFill>
                                <a:srgbClr val="69F343"/>
                              </a:solidFill>
                            </a:rPr>
                            <a:t>Population</a:t>
                          </a:r>
                        </a:p>
                        <a:p>
                          <a:pPr algn="ctr"/>
                          <a:r>
                            <a:rPr lang="en-US" sz="2200" dirty="0"/>
                            <a:t>Parameter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Guess Based on </a:t>
                          </a:r>
                        </a:p>
                        <a:p>
                          <a:pPr algn="ctr"/>
                          <a:r>
                            <a:rPr lang="en-US" sz="2200" dirty="0">
                              <a:solidFill>
                                <a:srgbClr val="FF6969"/>
                              </a:solidFill>
                            </a:rPr>
                            <a:t>a Sample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0991668"/>
                      </a:ext>
                    </a:extLst>
                  </a:tr>
                  <a:tr h="6870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200" b="1" dirty="0">
                              <a:solidFill>
                                <a:srgbClr val="00B050"/>
                              </a:solidFill>
                            </a:rPr>
                            <a:t>  Population</a:t>
                          </a:r>
                          <a:r>
                            <a:rPr lang="en-US" sz="2200" dirty="0"/>
                            <a:t> Mean</a:t>
                          </a:r>
                          <a:r>
                            <a:rPr lang="en-US" sz="2200" baseline="0" dirty="0"/>
                            <a:t> </a:t>
                          </a:r>
                          <a:r>
                            <a:rPr lang="en-US" sz="2200" dirty="0"/>
                            <a:t>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i="1" smtClean="0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oMath>
                          </a14:m>
                          <a:endParaRPr lang="en-US" sz="22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200" b="1" dirty="0">
                              <a:solidFill>
                                <a:srgbClr val="FF0000"/>
                              </a:solidFill>
                            </a:rPr>
                            <a:t>      Sample</a:t>
                          </a:r>
                          <a:r>
                            <a:rPr lang="en-US" sz="2200" dirty="0"/>
                            <a:t> Mean           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oMath>
                          </a14:m>
                          <a:endParaRPr lang="en-US" sz="2200" dirty="0"/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5531648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2">
                <a:extLst>
                  <a:ext uri="{FF2B5EF4-FFF2-40B4-BE49-F238E27FC236}">
                    <a16:creationId xmlns:a16="http://schemas.microsoft.com/office/drawing/2014/main" id="{60CA88AF-D89F-E3AB-7690-041433F01A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7830558"/>
                  </p:ext>
                </p:extLst>
              </p:nvPr>
            </p:nvGraphicFramePr>
            <p:xfrm>
              <a:off x="1981200" y="2520629"/>
              <a:ext cx="8229600" cy="14485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91000">
                      <a:extLst>
                        <a:ext uri="{9D8B030D-6E8A-4147-A177-3AD203B41FA5}">
                          <a16:colId xmlns:a16="http://schemas.microsoft.com/office/drawing/2014/main" val="2915313928"/>
                        </a:ext>
                      </a:extLst>
                    </a:gridCol>
                    <a:gridCol w="4038600">
                      <a:extLst>
                        <a:ext uri="{9D8B030D-6E8A-4147-A177-3AD203B41FA5}">
                          <a16:colId xmlns:a16="http://schemas.microsoft.com/office/drawing/2014/main" val="2485645495"/>
                        </a:ext>
                      </a:extLst>
                    </a:gridCol>
                  </a:tblGrid>
                  <a:tr h="7615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solidFill>
                                <a:srgbClr val="69F343"/>
                              </a:solidFill>
                            </a:rPr>
                            <a:t>Population</a:t>
                          </a:r>
                        </a:p>
                        <a:p>
                          <a:pPr algn="ctr"/>
                          <a:r>
                            <a:rPr lang="en-US" sz="2200" dirty="0"/>
                            <a:t>Parameter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Guess Based on </a:t>
                          </a:r>
                        </a:p>
                        <a:p>
                          <a:pPr algn="ctr"/>
                          <a:r>
                            <a:rPr lang="en-US" sz="2200" dirty="0">
                              <a:solidFill>
                                <a:srgbClr val="FF6969"/>
                              </a:solidFill>
                            </a:rPr>
                            <a:t>a Sample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0991668"/>
                      </a:ext>
                    </a:extLst>
                  </a:tr>
                  <a:tr h="6870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303" t="-116364" r="-97273" b="-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104088" t="-116364" r="-943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31648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69101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3">
                <a:extLst>
                  <a:ext uri="{FF2B5EF4-FFF2-40B4-BE49-F238E27FC236}">
                    <a16:creationId xmlns:a16="http://schemas.microsoft.com/office/drawing/2014/main" id="{59B857AB-5E28-4FE9-B016-D2ECF010132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38200" y="1696182"/>
                <a:ext cx="10099431" cy="5000626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en-US" sz="2400" dirty="0">
                    <a:latin typeface="+mj-lt"/>
                  </a:rPr>
                  <a:t>Time </a:t>
                </a:r>
                <a:r>
                  <a:rPr lang="en-US" sz="2400" dirty="0">
                    <a:latin typeface="+mj-lt"/>
                  </a:rPr>
                  <a:t>spent on hold, </a:t>
                </a:r>
                <a:r>
                  <a:rPr lang="en-US" altLang="en-US" sz="2400" i="1" dirty="0">
                    <a:latin typeface="+mj-lt"/>
                  </a:rPr>
                  <a:t>X</a:t>
                </a:r>
                <a:r>
                  <a:rPr lang="en-US" altLang="en-US" sz="2400" dirty="0">
                    <a:latin typeface="+mj-lt"/>
                  </a:rPr>
                  <a:t> is a normal variable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/>
                      </a:rPr>
                      <m:t>=18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 mins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/>
                      </a:rPr>
                      <m:t>=4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 mins.</a:t>
                </a: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b="1" i="1" dirty="0">
                    <a:latin typeface="+mj-lt"/>
                  </a:rPr>
                  <a:t>Q2.  </a:t>
                </a:r>
                <a:r>
                  <a:rPr lang="en-US" sz="2400" dirty="0">
                    <a:latin typeface="+mj-lt"/>
                  </a:rPr>
                  <a:t>P(a customer waits more than 10 mins) =</a:t>
                </a:r>
              </a:p>
            </p:txBody>
          </p:sp>
        </mc:Choice>
        <mc:Fallback xmlns="">
          <p:sp>
            <p:nvSpPr>
              <p:cNvPr id="24" name="Rectangle 3">
                <a:extLst>
                  <a:ext uri="{FF2B5EF4-FFF2-40B4-BE49-F238E27FC236}">
                    <a16:creationId xmlns:a16="http://schemas.microsoft.com/office/drawing/2014/main" id="{59B857AB-5E28-4FE9-B016-D2ECF0101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6182"/>
                <a:ext cx="10099431" cy="5000626"/>
              </a:xfrm>
              <a:prstGeom prst="rect">
                <a:avLst/>
              </a:prstGeom>
              <a:blipFill>
                <a:blip r:embed="rId3"/>
                <a:stretch>
                  <a:fillRect l="-1005" t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F5FC46-3E97-4815-BEB7-AB7D7BFE9871}"/>
                  </a:ext>
                </a:extLst>
              </p:cNvPr>
              <p:cNvSpPr txBox="1"/>
              <p:nvPr/>
            </p:nvSpPr>
            <p:spPr>
              <a:xfrm>
                <a:off x="2190986" y="3375532"/>
                <a:ext cx="1676400" cy="39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𝑋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  <a:ea typeface="Cambria Math"/>
                            </a:rPr>
                            <m:t>&gt;1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F5FC46-3E97-4815-BEB7-AB7D7BFE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986" y="3375532"/>
                <a:ext cx="1676400" cy="3970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DF8F18-81D3-422F-ADBF-38A9D0F5B372}"/>
                  </a:ext>
                </a:extLst>
              </p:cNvPr>
              <p:cNvSpPr txBox="1"/>
              <p:nvPr/>
            </p:nvSpPr>
            <p:spPr>
              <a:xfrm>
                <a:off x="3610211" y="3241681"/>
                <a:ext cx="2971800" cy="664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(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&gt;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10−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DF8F18-81D3-422F-ADBF-38A9D0F5B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211" y="3241681"/>
                <a:ext cx="2971800" cy="664734"/>
              </a:xfrm>
              <a:prstGeom prst="rect">
                <a:avLst/>
              </a:prstGeom>
              <a:blipFill>
                <a:blip r:embed="rId5"/>
                <a:stretch>
                  <a:fillRect t="-1887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3C45D9-B5F2-45DF-B277-20DC8089A8CA}"/>
                  </a:ext>
                </a:extLst>
              </p:cNvPr>
              <p:cNvSpPr txBox="1"/>
              <p:nvPr/>
            </p:nvSpPr>
            <p:spPr>
              <a:xfrm>
                <a:off x="3621814" y="4744389"/>
                <a:ext cx="3048000" cy="662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(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𝑍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    &gt;   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10−18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4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3C45D9-B5F2-45DF-B277-20DC8089A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814" y="4744389"/>
                <a:ext cx="3048000" cy="662810"/>
              </a:xfrm>
              <a:prstGeom prst="rect">
                <a:avLst/>
              </a:prstGeom>
              <a:blipFill>
                <a:blip r:embed="rId6"/>
                <a:stretch>
                  <a:fillRect t="-188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FF2C6B-DC39-43DE-A7C8-CB0B6995E7C1}"/>
                  </a:ext>
                </a:extLst>
              </p:cNvPr>
              <p:cNvSpPr txBox="1"/>
              <p:nvPr/>
            </p:nvSpPr>
            <p:spPr>
              <a:xfrm>
                <a:off x="3402051" y="5527021"/>
                <a:ext cx="2464254" cy="39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&gt;−2)</m:t>
                      </m:r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FF2C6B-DC39-43DE-A7C8-CB0B6995E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051" y="5527021"/>
                <a:ext cx="2464254" cy="397032"/>
              </a:xfrm>
              <a:prstGeom prst="rect">
                <a:avLst/>
              </a:prstGeom>
              <a:blipFill>
                <a:blip r:embed="rId7"/>
                <a:stretch>
                  <a:fillRect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BA0F7C-2A38-4BBB-8A50-779D62696F81}"/>
                  </a:ext>
                </a:extLst>
              </p:cNvPr>
              <p:cNvSpPr txBox="1"/>
              <p:nvPr/>
            </p:nvSpPr>
            <p:spPr>
              <a:xfrm>
                <a:off x="3648311" y="3947068"/>
                <a:ext cx="3048000" cy="662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(    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𝑍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    &gt;   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10−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BA0F7C-2A38-4BBB-8A50-779D62696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311" y="3947068"/>
                <a:ext cx="3048000" cy="662810"/>
              </a:xfrm>
              <a:prstGeom prst="rect">
                <a:avLst/>
              </a:prstGeom>
              <a:blipFill>
                <a:blip r:embed="rId8"/>
                <a:stretch>
                  <a:fillRect t="-1887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2F2F57CE-FA75-40EB-AE8A-BA5F57063086}"/>
              </a:ext>
            </a:extLst>
          </p:cNvPr>
          <p:cNvSpPr/>
          <p:nvPr/>
        </p:nvSpPr>
        <p:spPr>
          <a:xfrm>
            <a:off x="6742108" y="1690606"/>
            <a:ext cx="1635985" cy="518284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2B8D64-CA11-4FD7-A92F-0D8C3ADC79F0}"/>
              </a:ext>
            </a:extLst>
          </p:cNvPr>
          <p:cNvSpPr/>
          <p:nvPr/>
        </p:nvSpPr>
        <p:spPr>
          <a:xfrm>
            <a:off x="8933962" y="1690606"/>
            <a:ext cx="1447800" cy="518284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BC3F62B-BF58-455C-B76A-23172924225E}"/>
              </a:ext>
            </a:extLst>
          </p:cNvPr>
          <p:cNvSpPr/>
          <p:nvPr/>
        </p:nvSpPr>
        <p:spPr>
          <a:xfrm>
            <a:off x="4374544" y="3201397"/>
            <a:ext cx="726213" cy="1330768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CC79D3-FCAD-4D6C-A7A4-F6BECFD7068D}"/>
              </a:ext>
            </a:extLst>
          </p:cNvPr>
          <p:cNvSpPr/>
          <p:nvPr/>
        </p:nvSpPr>
        <p:spPr>
          <a:xfrm>
            <a:off x="6040247" y="3258170"/>
            <a:ext cx="228600" cy="369845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397F61-18E1-4D82-B469-A03C5B497AA2}"/>
              </a:ext>
            </a:extLst>
          </p:cNvPr>
          <p:cNvSpPr/>
          <p:nvPr/>
        </p:nvSpPr>
        <p:spPr>
          <a:xfrm>
            <a:off x="5727085" y="3613730"/>
            <a:ext cx="228599" cy="35545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D97C5DE-C47B-439E-A8A0-926BA353650B}"/>
              </a:ext>
            </a:extLst>
          </p:cNvPr>
          <p:cNvSpPr/>
          <p:nvPr/>
        </p:nvSpPr>
        <p:spPr>
          <a:xfrm>
            <a:off x="6031532" y="4699562"/>
            <a:ext cx="316415" cy="374656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DC255F-BF4B-4BC1-B612-A04EC9FE45E4}"/>
              </a:ext>
            </a:extLst>
          </p:cNvPr>
          <p:cNvSpPr/>
          <p:nvPr/>
        </p:nvSpPr>
        <p:spPr>
          <a:xfrm>
            <a:off x="5898618" y="4320153"/>
            <a:ext cx="228599" cy="35545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BEE599E-DDB8-4D20-BB6E-E5AC13952392}"/>
              </a:ext>
            </a:extLst>
          </p:cNvPr>
          <p:cNvSpPr/>
          <p:nvPr/>
        </p:nvSpPr>
        <p:spPr>
          <a:xfrm>
            <a:off x="6175919" y="3932705"/>
            <a:ext cx="253370" cy="339129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32BC0-B924-48DC-9499-31E1AA9FBFC1}"/>
              </a:ext>
            </a:extLst>
          </p:cNvPr>
          <p:cNvSpPr/>
          <p:nvPr/>
        </p:nvSpPr>
        <p:spPr>
          <a:xfrm>
            <a:off x="5735208" y="5120531"/>
            <a:ext cx="228599" cy="35545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1FAA5-CABB-4AF1-840A-BA048BD178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0473" y="3606618"/>
            <a:ext cx="3791956" cy="198215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3BF52E3-0C6C-5C6C-3E0F-F46FD410285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Example 1: </a:t>
            </a:r>
            <a:r>
              <a:rPr lang="en-US" altLang="en-US" sz="4400" dirty="0"/>
              <a:t>Wait Time on the Phone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4B705918-C90A-0196-9B30-75D81263AA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… X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4B705918-C90A-0196-9B30-75D81263A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10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15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26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4CF1A-7A0E-B63F-1E95-324EF4F09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3">
                <a:extLst>
                  <a:ext uri="{FF2B5EF4-FFF2-40B4-BE49-F238E27FC236}">
                    <a16:creationId xmlns:a16="http://schemas.microsoft.com/office/drawing/2014/main" id="{D6B4C8DA-7799-CCF9-FE1B-D118D8BB0B90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38200" y="1704974"/>
                <a:ext cx="10231315" cy="5000626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en-US" sz="2400" dirty="0">
                    <a:latin typeface="+mj-lt"/>
                  </a:rPr>
                  <a:t>Time </a:t>
                </a:r>
                <a:r>
                  <a:rPr lang="en-US" sz="2400" dirty="0">
                    <a:latin typeface="+mj-lt"/>
                  </a:rPr>
                  <a:t>spent on hold, </a:t>
                </a:r>
                <a:r>
                  <a:rPr lang="en-US" altLang="en-US" sz="2400" i="1" dirty="0">
                    <a:latin typeface="+mj-lt"/>
                  </a:rPr>
                  <a:t>X</a:t>
                </a:r>
                <a:r>
                  <a:rPr lang="en-US" altLang="en-US" sz="2400" dirty="0">
                    <a:latin typeface="+mj-lt"/>
                  </a:rPr>
                  <a:t> is a normal variable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/>
                      </a:rPr>
                      <m:t>=18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 mins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/>
                      </a:rPr>
                      <m:t>=4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 mins.</a:t>
                </a: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b="1" i="1" dirty="0">
                    <a:latin typeface="+mj-lt"/>
                  </a:rPr>
                  <a:t>Q2.  </a:t>
                </a:r>
                <a:r>
                  <a:rPr lang="en-US" sz="2400" dirty="0">
                    <a:latin typeface="+mj-lt"/>
                  </a:rPr>
                  <a:t>P(a customer waits more than 10 mins) =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Rectangle 3">
                <a:extLst>
                  <a:ext uri="{FF2B5EF4-FFF2-40B4-BE49-F238E27FC236}">
                    <a16:creationId xmlns:a16="http://schemas.microsoft.com/office/drawing/2014/main" id="{D6B4C8DA-7799-CCF9-FE1B-D118D8BB0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04974"/>
                <a:ext cx="10231315" cy="5000626"/>
              </a:xfrm>
              <a:prstGeom prst="rect">
                <a:avLst/>
              </a:prstGeom>
              <a:blipFill>
                <a:blip r:embed="rId3"/>
                <a:stretch>
                  <a:fillRect l="-993" t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C7184C-E939-EBA6-F18F-78C705BCC0D6}"/>
                  </a:ext>
                </a:extLst>
              </p:cNvPr>
              <p:cNvSpPr txBox="1"/>
              <p:nvPr/>
            </p:nvSpPr>
            <p:spPr>
              <a:xfrm>
                <a:off x="2190986" y="3375532"/>
                <a:ext cx="1676400" cy="39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𝑋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  <a:ea typeface="Cambria Math"/>
                            </a:rPr>
                            <m:t>&gt;1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C7184C-E939-EBA6-F18F-78C705BCC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986" y="3375532"/>
                <a:ext cx="1676400" cy="3970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8E2F90-E185-D0F5-EE10-A47040F265CA}"/>
                  </a:ext>
                </a:extLst>
              </p:cNvPr>
              <p:cNvSpPr txBox="1"/>
              <p:nvPr/>
            </p:nvSpPr>
            <p:spPr>
              <a:xfrm>
                <a:off x="3610211" y="3241681"/>
                <a:ext cx="2971800" cy="664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(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&gt;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10−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8E2F90-E185-D0F5-EE10-A47040F26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211" y="3241681"/>
                <a:ext cx="2971800" cy="664734"/>
              </a:xfrm>
              <a:prstGeom prst="rect">
                <a:avLst/>
              </a:prstGeom>
              <a:blipFill>
                <a:blip r:embed="rId5"/>
                <a:stretch>
                  <a:fillRect t="-1887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02FC27-0BCB-D8A5-D272-7FBD9FA157D2}"/>
                  </a:ext>
                </a:extLst>
              </p:cNvPr>
              <p:cNvSpPr txBox="1"/>
              <p:nvPr/>
            </p:nvSpPr>
            <p:spPr>
              <a:xfrm>
                <a:off x="3621814" y="4744389"/>
                <a:ext cx="3048000" cy="662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(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𝑍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    &gt;   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10−18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4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02FC27-0BCB-D8A5-D272-7FBD9FA15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814" y="4744389"/>
                <a:ext cx="3048000" cy="662810"/>
              </a:xfrm>
              <a:prstGeom prst="rect">
                <a:avLst/>
              </a:prstGeom>
              <a:blipFill>
                <a:blip r:embed="rId6"/>
                <a:stretch>
                  <a:fillRect t="-188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C11A24-88F8-DC5C-D2E8-1648D9475791}"/>
                  </a:ext>
                </a:extLst>
              </p:cNvPr>
              <p:cNvSpPr txBox="1"/>
              <p:nvPr/>
            </p:nvSpPr>
            <p:spPr>
              <a:xfrm>
                <a:off x="3402051" y="5527021"/>
                <a:ext cx="2464254" cy="39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&gt;−2)</m:t>
                      </m:r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C11A24-88F8-DC5C-D2E8-1648D9475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051" y="5527021"/>
                <a:ext cx="2464254" cy="397032"/>
              </a:xfrm>
              <a:prstGeom prst="rect">
                <a:avLst/>
              </a:prstGeom>
              <a:blipFill>
                <a:blip r:embed="rId7"/>
                <a:stretch>
                  <a:fillRect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964200-97D3-178E-4F21-348676569E19}"/>
                  </a:ext>
                </a:extLst>
              </p:cNvPr>
              <p:cNvSpPr txBox="1"/>
              <p:nvPr/>
            </p:nvSpPr>
            <p:spPr>
              <a:xfrm>
                <a:off x="5943600" y="5953443"/>
                <a:ext cx="2143124" cy="669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en-US" sz="2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200" i="1" dirty="0">
                              <a:latin typeface="Cambria Math" panose="02040503050406030204" pitchFamily="18" charset="0"/>
                            </a:rPr>
                            <m:t>1−9</m:t>
                          </m:r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5%</m:t>
                          </m:r>
                        </m:num>
                        <m:den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964200-97D3-178E-4F21-34867656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5953443"/>
                <a:ext cx="2143124" cy="669214"/>
              </a:xfrm>
              <a:prstGeom prst="rect">
                <a:avLst/>
              </a:prstGeom>
              <a:blipFill>
                <a:blip r:embed="rId8"/>
                <a:stretch>
                  <a:fillRect t="-3704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F2B3641C-2AB1-C9F5-FD46-A0CE4F46B721}"/>
              </a:ext>
            </a:extLst>
          </p:cNvPr>
          <p:cNvGrpSpPr/>
          <p:nvPr/>
        </p:nvGrpSpPr>
        <p:grpSpPr>
          <a:xfrm>
            <a:off x="7568126" y="3307888"/>
            <a:ext cx="3996528" cy="1941170"/>
            <a:chOff x="5047752" y="4017136"/>
            <a:chExt cx="3996528" cy="19411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C81428-F9FF-D5B8-A088-949EFAF89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7752" y="4017136"/>
              <a:ext cx="3996528" cy="194117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E06DBB4-0409-082B-D94B-B52C8690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4343" y="4205287"/>
              <a:ext cx="642732" cy="326883"/>
            </a:xfrm>
            <a:prstGeom prst="line">
              <a:avLst/>
            </a:prstGeom>
            <a:ln w="317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005237F-A738-62F4-E9D2-F095033EFF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8400" y="4386913"/>
              <a:ext cx="942477" cy="494847"/>
            </a:xfrm>
            <a:prstGeom prst="line">
              <a:avLst/>
            </a:prstGeom>
            <a:ln w="317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77A4ABA-0399-1CFB-7C1B-B4D8913C2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7902" y="4601359"/>
              <a:ext cx="1143498" cy="571251"/>
            </a:xfrm>
            <a:prstGeom prst="line">
              <a:avLst/>
            </a:prstGeom>
            <a:ln w="317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A6EA182-1534-E2B7-3AFC-990A5B0AAC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2246" y="4830767"/>
              <a:ext cx="1143498" cy="571251"/>
            </a:xfrm>
            <a:prstGeom prst="line">
              <a:avLst/>
            </a:prstGeom>
            <a:ln w="317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EB509F-45D0-7245-C7A7-8BD342BB7C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3472" y="5001689"/>
              <a:ext cx="969271" cy="456547"/>
            </a:xfrm>
            <a:prstGeom prst="line">
              <a:avLst/>
            </a:prstGeom>
            <a:ln w="317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B940BE9-FCDA-3890-D273-A2A5903ACF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8325" y="5186237"/>
              <a:ext cx="498762" cy="251656"/>
            </a:xfrm>
            <a:prstGeom prst="line">
              <a:avLst/>
            </a:prstGeom>
            <a:ln w="317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61BE596-6C85-FA67-8C7E-25F3FF60F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4588" y="5312065"/>
              <a:ext cx="266009" cy="125828"/>
            </a:xfrm>
            <a:prstGeom prst="line">
              <a:avLst/>
            </a:prstGeom>
            <a:ln w="317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CA9EDAB-5B52-0011-DE76-30B7B8B02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9790" y="5374979"/>
              <a:ext cx="222150" cy="83257"/>
            </a:xfrm>
            <a:prstGeom prst="line">
              <a:avLst/>
            </a:prstGeom>
            <a:ln w="317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C723330-47A3-298F-4EC0-FF2A8877F8D2}"/>
                  </a:ext>
                </a:extLst>
              </p:cNvPr>
              <p:cNvSpPr txBox="1"/>
              <p:nvPr/>
            </p:nvSpPr>
            <p:spPr>
              <a:xfrm>
                <a:off x="8086724" y="6099415"/>
                <a:ext cx="1137578" cy="39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=0.975</m:t>
                      </m:r>
                      <m:r>
                        <a:rPr lang="en-US" altLang="zh-CN" sz="2200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en-US" sz="2200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C723330-47A3-298F-4EC0-FF2A8877F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724" y="6099415"/>
                <a:ext cx="1137578" cy="397032"/>
              </a:xfrm>
              <a:prstGeom prst="rect">
                <a:avLst/>
              </a:prstGeom>
              <a:blipFill>
                <a:blip r:embed="rId10"/>
                <a:stretch>
                  <a:fillRect r="-23077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82F3074-C031-9A35-5FA5-BBA6354B5216}"/>
                  </a:ext>
                </a:extLst>
              </p:cNvPr>
              <p:cNvSpPr txBox="1"/>
              <p:nvPr/>
            </p:nvSpPr>
            <p:spPr>
              <a:xfrm>
                <a:off x="3648311" y="3947068"/>
                <a:ext cx="3048000" cy="662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(    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𝑍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    &gt;   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10−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82F3074-C031-9A35-5FA5-BBA6354B5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311" y="3947068"/>
                <a:ext cx="3048000" cy="662810"/>
              </a:xfrm>
              <a:prstGeom prst="rect">
                <a:avLst/>
              </a:prstGeom>
              <a:blipFill>
                <a:blip r:embed="rId11"/>
                <a:stretch>
                  <a:fillRect t="-1887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4FC66C-8F13-1C70-D945-566F69DEADB2}"/>
                  </a:ext>
                </a:extLst>
              </p:cNvPr>
              <p:cNvSpPr txBox="1"/>
              <p:nvPr/>
            </p:nvSpPr>
            <p:spPr>
              <a:xfrm>
                <a:off x="3667125" y="6105803"/>
                <a:ext cx="2464254" cy="39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&lt;−2)</m:t>
                      </m:r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4FC66C-8F13-1C70-D945-566F69DEA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25" y="6105803"/>
                <a:ext cx="2464254" cy="397032"/>
              </a:xfrm>
              <a:prstGeom prst="rect">
                <a:avLst/>
              </a:prstGeom>
              <a:blipFill>
                <a:blip r:embed="rId12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870DCEE3-8E39-B6CC-3211-48E80EDA8619}"/>
              </a:ext>
            </a:extLst>
          </p:cNvPr>
          <p:cNvSpPr/>
          <p:nvPr/>
        </p:nvSpPr>
        <p:spPr>
          <a:xfrm>
            <a:off x="6793348" y="1713891"/>
            <a:ext cx="1635985" cy="518284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50264F-54EC-9AD9-0D43-CCC51FAE726E}"/>
              </a:ext>
            </a:extLst>
          </p:cNvPr>
          <p:cNvSpPr/>
          <p:nvPr/>
        </p:nvSpPr>
        <p:spPr>
          <a:xfrm>
            <a:off x="8951228" y="1713891"/>
            <a:ext cx="1447800" cy="518284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7757A3-3588-E2F8-B350-35D1F6337DD5}"/>
              </a:ext>
            </a:extLst>
          </p:cNvPr>
          <p:cNvSpPr/>
          <p:nvPr/>
        </p:nvSpPr>
        <p:spPr>
          <a:xfrm>
            <a:off x="4374544" y="3201397"/>
            <a:ext cx="726213" cy="1330768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3B865D-1BB4-110A-B857-94445BD14AC9}"/>
              </a:ext>
            </a:extLst>
          </p:cNvPr>
          <p:cNvSpPr/>
          <p:nvPr/>
        </p:nvSpPr>
        <p:spPr>
          <a:xfrm>
            <a:off x="6040247" y="3258170"/>
            <a:ext cx="228600" cy="369845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EBD175-23D1-502A-B129-BD0AE34FBDED}"/>
              </a:ext>
            </a:extLst>
          </p:cNvPr>
          <p:cNvSpPr/>
          <p:nvPr/>
        </p:nvSpPr>
        <p:spPr>
          <a:xfrm>
            <a:off x="5727085" y="3613730"/>
            <a:ext cx="228599" cy="35545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6F3D598-1ED0-877B-BB44-E0A1C28169F6}"/>
              </a:ext>
            </a:extLst>
          </p:cNvPr>
          <p:cNvSpPr/>
          <p:nvPr/>
        </p:nvSpPr>
        <p:spPr>
          <a:xfrm>
            <a:off x="6031532" y="4699562"/>
            <a:ext cx="316415" cy="374656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2D2F1B8-914A-4982-6EC8-AFC52FAFAA38}"/>
              </a:ext>
            </a:extLst>
          </p:cNvPr>
          <p:cNvSpPr/>
          <p:nvPr/>
        </p:nvSpPr>
        <p:spPr>
          <a:xfrm>
            <a:off x="5898618" y="4320153"/>
            <a:ext cx="228599" cy="35545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14EA74-E8DD-6456-3578-ADD84A8EEC76}"/>
              </a:ext>
            </a:extLst>
          </p:cNvPr>
          <p:cNvSpPr/>
          <p:nvPr/>
        </p:nvSpPr>
        <p:spPr>
          <a:xfrm>
            <a:off x="6175919" y="3932705"/>
            <a:ext cx="253370" cy="339129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C6FB9F7-7A0C-3F02-5025-6017BA5BF296}"/>
              </a:ext>
            </a:extLst>
          </p:cNvPr>
          <p:cNvSpPr/>
          <p:nvPr/>
        </p:nvSpPr>
        <p:spPr>
          <a:xfrm>
            <a:off x="5735208" y="5120531"/>
            <a:ext cx="228599" cy="35545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52D311-4DAA-43CC-D63C-1A012BB7EC65}"/>
              </a:ext>
            </a:extLst>
          </p:cNvPr>
          <p:cNvSpPr/>
          <p:nvPr/>
        </p:nvSpPr>
        <p:spPr>
          <a:xfrm>
            <a:off x="4623650" y="6099416"/>
            <a:ext cx="1387828" cy="474881"/>
          </a:xfrm>
          <a:prstGeom prst="rect">
            <a:avLst/>
          </a:prstGeom>
          <a:solidFill>
            <a:srgbClr val="00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ADAD036-ADF3-BC33-7016-E8263DC13662}"/>
              </a:ext>
            </a:extLst>
          </p:cNvPr>
          <p:cNvSpPr/>
          <p:nvPr/>
        </p:nvSpPr>
        <p:spPr>
          <a:xfrm>
            <a:off x="6807125" y="5898366"/>
            <a:ext cx="1152039" cy="740633"/>
          </a:xfrm>
          <a:prstGeom prst="rect">
            <a:avLst/>
          </a:prstGeom>
          <a:solidFill>
            <a:srgbClr val="00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6E29655-AF7F-7C83-D8B9-1F66EB24CF7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Example 1: </a:t>
            </a:r>
            <a:r>
              <a:rPr lang="en-US" altLang="en-US" sz="4400" dirty="0"/>
              <a:t>Wait Time on the Phone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E9DF17F6-A5CE-CBFE-047F-9AE16CE8CB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… X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E9DF17F6-A5CE-CBFE-047F-9AE16CE8C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13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18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/>
      <p:bldP spid="28" grpId="0"/>
      <p:bldP spid="2" grpId="0" animBg="1"/>
      <p:bldP spid="4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F5FC46-3E97-4815-BEB7-AB7D7BFE9871}"/>
                  </a:ext>
                </a:extLst>
              </p:cNvPr>
              <p:cNvSpPr txBox="1"/>
              <p:nvPr/>
            </p:nvSpPr>
            <p:spPr>
              <a:xfrm>
                <a:off x="2219325" y="3416974"/>
                <a:ext cx="1676400" cy="39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𝑋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  <a:ea typeface="Cambria Math"/>
                            </a:rPr>
                            <m:t>&gt;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22</m:t>
                          </m:r>
                        </m:e>
                      </m:d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F5FC46-3E97-4815-BEB7-AB7D7BFE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325" y="3416974"/>
                <a:ext cx="1676400" cy="3970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DF8F18-81D3-422F-ADBF-38A9D0F5B372}"/>
                  </a:ext>
                </a:extLst>
              </p:cNvPr>
              <p:cNvSpPr txBox="1"/>
              <p:nvPr/>
            </p:nvSpPr>
            <p:spPr>
              <a:xfrm>
                <a:off x="3669506" y="3270592"/>
                <a:ext cx="2809875" cy="662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(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&gt;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22−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DF8F18-81D3-422F-ADBF-38A9D0F5B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506" y="3270592"/>
                <a:ext cx="2809875" cy="662810"/>
              </a:xfrm>
              <a:prstGeom prst="rect">
                <a:avLst/>
              </a:prstGeom>
              <a:blipFill>
                <a:blip r:embed="rId5"/>
                <a:stretch>
                  <a:fillRect t="-1887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3C45D9-B5F2-45DF-B277-20DC8089A8CA}"/>
                  </a:ext>
                </a:extLst>
              </p:cNvPr>
              <p:cNvSpPr txBox="1"/>
              <p:nvPr/>
            </p:nvSpPr>
            <p:spPr>
              <a:xfrm>
                <a:off x="3684257" y="4708508"/>
                <a:ext cx="2809875" cy="662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(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𝑍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    &gt;   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22−18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4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3C45D9-B5F2-45DF-B277-20DC8089A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257" y="4708508"/>
                <a:ext cx="2809875" cy="662810"/>
              </a:xfrm>
              <a:prstGeom prst="rect">
                <a:avLst/>
              </a:prstGeom>
              <a:blipFill>
                <a:blip r:embed="rId6"/>
                <a:stretch>
                  <a:fillRect t="-1887" r="-89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B4EFE-7CD9-429B-A999-B2490D7DA62C}"/>
                  </a:ext>
                </a:extLst>
              </p:cNvPr>
              <p:cNvSpPr txBox="1"/>
              <p:nvPr/>
            </p:nvSpPr>
            <p:spPr>
              <a:xfrm>
                <a:off x="3684256" y="5459759"/>
                <a:ext cx="1676400" cy="39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&gt;1)</m:t>
                      </m:r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B4EFE-7CD9-429B-A999-B2490D7DA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256" y="5459759"/>
                <a:ext cx="1676400" cy="397032"/>
              </a:xfrm>
              <a:prstGeom prst="rect">
                <a:avLst/>
              </a:prstGeom>
              <a:blipFill>
                <a:blip r:embed="rId7"/>
                <a:stretch>
                  <a:fillRect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DDCA55-BF0B-4E00-8691-DAC1C4CBF020}"/>
                  </a:ext>
                </a:extLst>
              </p:cNvPr>
              <p:cNvSpPr txBox="1"/>
              <p:nvPr/>
            </p:nvSpPr>
            <p:spPr>
              <a:xfrm>
                <a:off x="3611184" y="5997184"/>
                <a:ext cx="1787573" cy="687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200" i="1" dirty="0">
                              <a:latin typeface="Cambria Math" panose="02040503050406030204" pitchFamily="18" charset="0"/>
                            </a:rPr>
                            <m:t>1−68</m:t>
                          </m:r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%</m:t>
                          </m:r>
                        </m:num>
                        <m:den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DDCA55-BF0B-4E00-8691-DAC1C4CBF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184" y="5997184"/>
                <a:ext cx="1787573" cy="687284"/>
              </a:xfrm>
              <a:prstGeom prst="rect">
                <a:avLst/>
              </a:prstGeom>
              <a:blipFill>
                <a:blip r:embed="rId8"/>
                <a:stretch>
                  <a:fillRect t="-3636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7C72EC02-0868-4A8A-AADD-F09BA84B4BF6}"/>
              </a:ext>
            </a:extLst>
          </p:cNvPr>
          <p:cNvGrpSpPr/>
          <p:nvPr/>
        </p:nvGrpSpPr>
        <p:grpSpPr>
          <a:xfrm>
            <a:off x="6436794" y="4262816"/>
            <a:ext cx="3995943" cy="2097060"/>
            <a:chOff x="5131475" y="3946188"/>
            <a:chExt cx="3860535" cy="186862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12FB49C-33C1-4F61-B989-9404F5B6D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31475" y="3946188"/>
              <a:ext cx="3860535" cy="186862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C3193C7-B3AE-4F4F-BA28-6EFF893F8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9000" y="4399601"/>
              <a:ext cx="152400" cy="159006"/>
            </a:xfrm>
            <a:prstGeom prst="line">
              <a:avLst/>
            </a:prstGeom>
            <a:ln w="317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E35A57F-EF7A-482C-BAE5-2C34E5A80C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4425" y="4632312"/>
              <a:ext cx="188000" cy="197387"/>
            </a:xfrm>
            <a:prstGeom prst="line">
              <a:avLst/>
            </a:prstGeom>
            <a:ln w="317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5D68DDB-2D44-4CAE-AA5B-77F6ED663C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4425" y="4829699"/>
              <a:ext cx="315575" cy="289795"/>
            </a:xfrm>
            <a:prstGeom prst="line">
              <a:avLst/>
            </a:prstGeom>
            <a:ln w="317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52BF4DD-351C-4F15-AD18-C1DE732823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7000" y="5008128"/>
              <a:ext cx="315575" cy="289795"/>
            </a:xfrm>
            <a:prstGeom prst="line">
              <a:avLst/>
            </a:prstGeom>
            <a:ln w="317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EB140F6-A237-4D90-8270-5B6A0D3C06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2997" y="5119494"/>
              <a:ext cx="325724" cy="226879"/>
            </a:xfrm>
            <a:prstGeom prst="line">
              <a:avLst/>
            </a:prstGeom>
            <a:ln w="317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EFD022D-9BF6-4F58-8C66-BC898BC975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30390" y="5232933"/>
              <a:ext cx="210486" cy="113440"/>
            </a:xfrm>
            <a:prstGeom prst="line">
              <a:avLst/>
            </a:prstGeom>
            <a:ln w="317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4EA168-48E8-46AD-A499-503F220304CF}"/>
                  </a:ext>
                </a:extLst>
              </p:cNvPr>
              <p:cNvSpPr txBox="1"/>
              <p:nvPr/>
            </p:nvSpPr>
            <p:spPr>
              <a:xfrm>
                <a:off x="3645592" y="3982460"/>
                <a:ext cx="2809875" cy="662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(     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𝑍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   &gt;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22−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4EA168-48E8-46AD-A499-503F22030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592" y="3982460"/>
                <a:ext cx="2809875" cy="662810"/>
              </a:xfrm>
              <a:prstGeom prst="rect">
                <a:avLst/>
              </a:prstGeom>
              <a:blipFill>
                <a:blip r:embed="rId10"/>
                <a:stretch>
                  <a:fillRect t="-1887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84FE83-E656-4BED-BCD4-0C169CF007A3}"/>
                  </a:ext>
                </a:extLst>
              </p:cNvPr>
              <p:cNvSpPr txBox="1"/>
              <p:nvPr/>
            </p:nvSpPr>
            <p:spPr>
              <a:xfrm>
                <a:off x="5446006" y="6154273"/>
                <a:ext cx="1012321" cy="39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=0.16</m:t>
                      </m:r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84FE83-E656-4BED-BCD4-0C169CF00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006" y="6154273"/>
                <a:ext cx="1012321" cy="3970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297D8C2-DEC8-48F9-AE8A-D52133CCDFD4}"/>
              </a:ext>
            </a:extLst>
          </p:cNvPr>
          <p:cNvSpPr/>
          <p:nvPr/>
        </p:nvSpPr>
        <p:spPr>
          <a:xfrm>
            <a:off x="6798780" y="1676387"/>
            <a:ext cx="1635985" cy="518284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BF9E75-F1A2-4682-88AB-75D5A649AF94}"/>
              </a:ext>
            </a:extLst>
          </p:cNvPr>
          <p:cNvSpPr/>
          <p:nvPr/>
        </p:nvSpPr>
        <p:spPr>
          <a:xfrm>
            <a:off x="8931357" y="1676387"/>
            <a:ext cx="1447800" cy="518284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03F3ED-7763-483E-9217-506D5FF4D274}"/>
              </a:ext>
            </a:extLst>
          </p:cNvPr>
          <p:cNvSpPr/>
          <p:nvPr/>
        </p:nvSpPr>
        <p:spPr>
          <a:xfrm>
            <a:off x="4333875" y="3231381"/>
            <a:ext cx="811939" cy="1336735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E4EEAB-60AE-43A3-8FAD-E197CF64ABFA}"/>
              </a:ext>
            </a:extLst>
          </p:cNvPr>
          <p:cNvSpPr/>
          <p:nvPr/>
        </p:nvSpPr>
        <p:spPr>
          <a:xfrm>
            <a:off x="6028387" y="3270593"/>
            <a:ext cx="228600" cy="369845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D3C1E2-2D7C-4252-B8A3-7F6AE88741FE}"/>
              </a:ext>
            </a:extLst>
          </p:cNvPr>
          <p:cNvSpPr/>
          <p:nvPr/>
        </p:nvSpPr>
        <p:spPr>
          <a:xfrm>
            <a:off x="5689815" y="3640438"/>
            <a:ext cx="228599" cy="35545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88E349-9381-4E92-876B-FDAE19E91149}"/>
              </a:ext>
            </a:extLst>
          </p:cNvPr>
          <p:cNvSpPr/>
          <p:nvPr/>
        </p:nvSpPr>
        <p:spPr>
          <a:xfrm>
            <a:off x="5997063" y="3993135"/>
            <a:ext cx="228600" cy="369845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1970B2-78E1-43AC-960A-30A4A777CB92}"/>
              </a:ext>
            </a:extLst>
          </p:cNvPr>
          <p:cNvSpPr/>
          <p:nvPr/>
        </p:nvSpPr>
        <p:spPr>
          <a:xfrm>
            <a:off x="5988328" y="4658159"/>
            <a:ext cx="316415" cy="374656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AB78A2C-0DB4-4B69-90D9-AE99B732153E}"/>
              </a:ext>
            </a:extLst>
          </p:cNvPr>
          <p:cNvSpPr/>
          <p:nvPr/>
        </p:nvSpPr>
        <p:spPr>
          <a:xfrm>
            <a:off x="5677004" y="4366629"/>
            <a:ext cx="228599" cy="35545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B048F39-D7EE-42ED-A682-E434F965EE7B}"/>
              </a:ext>
            </a:extLst>
          </p:cNvPr>
          <p:cNvSpPr/>
          <p:nvPr/>
        </p:nvSpPr>
        <p:spPr>
          <a:xfrm>
            <a:off x="5670126" y="5061490"/>
            <a:ext cx="228599" cy="35545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54D768-41D3-CA31-0F4E-9B107062CBB6}"/>
              </a:ext>
            </a:extLst>
          </p:cNvPr>
          <p:cNvSpPr/>
          <p:nvPr/>
        </p:nvSpPr>
        <p:spPr>
          <a:xfrm>
            <a:off x="2106659" y="3227708"/>
            <a:ext cx="4367122" cy="2668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C89BA-F08C-C615-527A-DD8B44EFE005}"/>
              </a:ext>
            </a:extLst>
          </p:cNvPr>
          <p:cNvSpPr/>
          <p:nvPr/>
        </p:nvSpPr>
        <p:spPr>
          <a:xfrm>
            <a:off x="3133798" y="5459419"/>
            <a:ext cx="3559535" cy="125575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0055-5F5C-B88A-227E-74002DB95CB0}"/>
              </a:ext>
            </a:extLst>
          </p:cNvPr>
          <p:cNvSpPr txBox="1"/>
          <p:nvPr/>
        </p:nvSpPr>
        <p:spPr>
          <a:xfrm>
            <a:off x="6464939" y="3429001"/>
            <a:ext cx="3278697" cy="430887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Standardization (</a:t>
            </a:r>
            <a:r>
              <a:rPr lang="en-US" sz="22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2200" dirty="0"/>
              <a:t> </a:t>
            </a:r>
            <a:r>
              <a:rPr lang="en-US" sz="2200" dirty="0">
                <a:sym typeface="Wingdings" panose="05000000000000000000" pitchFamily="2" charset="2"/>
              </a:rPr>
              <a:t>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Z</a:t>
            </a:r>
            <a:r>
              <a:rPr lang="en-US" sz="2200" dirty="0">
                <a:sym typeface="Wingdings" panose="05000000000000000000" pitchFamily="2" charset="2"/>
              </a:rPr>
              <a:t>)</a:t>
            </a:r>
            <a:endParaRPr lang="en-US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BAF62-9F67-1E02-DEA7-E5A1A692DC3F}"/>
              </a:ext>
            </a:extLst>
          </p:cNvPr>
          <p:cNvSpPr txBox="1"/>
          <p:nvPr/>
        </p:nvSpPr>
        <p:spPr>
          <a:xfrm>
            <a:off x="6681245" y="6274716"/>
            <a:ext cx="2627568" cy="430887"/>
          </a:xfrm>
          <a:prstGeom prst="rect">
            <a:avLst/>
          </a:prstGeom>
          <a:solidFill>
            <a:srgbClr val="0000FF">
              <a:alpha val="1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1-2-3 Rule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7CDE23C-470C-BF39-65C4-4DC05A60507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Example 1: </a:t>
            </a:r>
            <a:r>
              <a:rPr lang="en-US" altLang="en-US" sz="4400" dirty="0"/>
              <a:t>Wait Time on the Phone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37BA45EB-46BF-0EE9-455B-626AD4053E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… X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37BA45EB-46BF-0EE9-455B-626AD4053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12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">
                <a:extLst>
                  <a:ext uri="{FF2B5EF4-FFF2-40B4-BE49-F238E27FC236}">
                    <a16:creationId xmlns:a16="http://schemas.microsoft.com/office/drawing/2014/main" id="{3374A29F-47E4-7C48-71A6-27D35BAFAF31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38200" y="1704974"/>
                <a:ext cx="9774115" cy="5000626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en-US" sz="2400" dirty="0">
                    <a:latin typeface="+mj-lt"/>
                  </a:rPr>
                  <a:t>Time </a:t>
                </a:r>
                <a:r>
                  <a:rPr lang="en-US" sz="2400" dirty="0">
                    <a:latin typeface="+mj-lt"/>
                  </a:rPr>
                  <a:t>spent on hold, </a:t>
                </a:r>
                <a:r>
                  <a:rPr lang="en-US" altLang="en-US" sz="2400" i="1" dirty="0">
                    <a:latin typeface="+mj-lt"/>
                  </a:rPr>
                  <a:t>X</a:t>
                </a:r>
                <a:r>
                  <a:rPr lang="en-US" altLang="en-US" sz="2400" dirty="0">
                    <a:latin typeface="+mj-lt"/>
                  </a:rPr>
                  <a:t> is a normal variable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/>
                      </a:rPr>
                      <m:t>=18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 mins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/>
                      </a:rPr>
                      <m:t>=4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 mins.</a:t>
                </a: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b="1" i="1" dirty="0">
                    <a:latin typeface="+mj-lt"/>
                  </a:rPr>
                  <a:t>Q3.  </a:t>
                </a:r>
                <a:r>
                  <a:rPr lang="en-US" sz="2400" dirty="0">
                    <a:latin typeface="+mj-lt"/>
                  </a:rPr>
                  <a:t>P(a customer waits more than 22 mins) =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36" name="Rectangle 3">
                <a:extLst>
                  <a:ext uri="{FF2B5EF4-FFF2-40B4-BE49-F238E27FC236}">
                    <a16:creationId xmlns:a16="http://schemas.microsoft.com/office/drawing/2014/main" id="{3374A29F-47E4-7C48-71A6-27D35BAFA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04974"/>
                <a:ext cx="9774115" cy="5000626"/>
              </a:xfrm>
              <a:prstGeom prst="rect">
                <a:avLst/>
              </a:prstGeom>
              <a:blipFill>
                <a:blip r:embed="rId13"/>
                <a:stretch>
                  <a:fillRect l="-1039" t="-1015" r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69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2" grpId="0" animBg="1"/>
      <p:bldP spid="8" grpId="0" animBg="1"/>
      <p:bldP spid="9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BFD1D61B-2FF6-4666-BD8D-793A6C91F5CF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38200" y="1600200"/>
                <a:ext cx="10371992" cy="46482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altLang="en-US" sz="2400" dirty="0">
                    <a:latin typeface="+mj-lt"/>
                  </a:rPr>
                  <a:t>Download time </a:t>
                </a:r>
                <a:r>
                  <a:rPr lang="en-US" altLang="en-US" sz="2400" i="1" dirty="0">
                    <a:latin typeface="+mj-lt"/>
                  </a:rPr>
                  <a:t>X</a:t>
                </a:r>
                <a:r>
                  <a:rPr lang="en-US" altLang="en-US" sz="2400" dirty="0">
                    <a:latin typeface="+mj-lt"/>
                  </a:rPr>
                  <a:t> is a normal variable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/>
                      </a:rPr>
                      <m:t>=18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 seconds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/>
                      </a:rPr>
                      <m:t>=5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 seconds.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>
                  <a:latin typeface="+mj-lt"/>
                  <a:ea typeface="Cambria Math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altLang="en-US" sz="2400" b="1" i="1" dirty="0">
                    <a:latin typeface="+mj-lt"/>
                  </a:rPr>
                  <a:t>Q1. </a:t>
                </a:r>
                <a:r>
                  <a:rPr lang="en-US" altLang="en-US" sz="2400" dirty="0">
                    <a:latin typeface="+mj-lt"/>
                  </a:rPr>
                  <a:t>P(Downloading time is between 18 and 23) =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altLang="en-US" sz="2400" dirty="0">
                  <a:latin typeface="+mj-lt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altLang="en-US" sz="2400" dirty="0">
                    <a:latin typeface="+mj-lt"/>
                  </a:rPr>
                  <a:t>Step 1:</a:t>
                </a: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BFD1D61B-2FF6-4666-BD8D-793A6C91F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00200"/>
                <a:ext cx="10371992" cy="4648200"/>
              </a:xfrm>
              <a:prstGeom prst="rect">
                <a:avLst/>
              </a:prstGeom>
              <a:blipFill>
                <a:blip r:embed="rId3"/>
                <a:stretch>
                  <a:fillRect l="-979" t="-1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E9DF9C-C925-43A0-B3FA-FE06D0C8AAF8}"/>
                  </a:ext>
                </a:extLst>
              </p:cNvPr>
              <p:cNvSpPr txBox="1"/>
              <p:nvPr/>
            </p:nvSpPr>
            <p:spPr>
              <a:xfrm>
                <a:off x="1769436" y="3232763"/>
                <a:ext cx="2464254" cy="39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18&lt;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𝑋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  <a:ea typeface="Cambria Math"/>
                            </a:rPr>
                            <m:t>&lt;23</m:t>
                          </m:r>
                        </m:e>
                      </m:d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E9DF9C-C925-43A0-B3FA-FE06D0C8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436" y="3232763"/>
                <a:ext cx="2464254" cy="3970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49D1B02-580B-44CE-A029-481DD4ECC28A}"/>
                  </a:ext>
                </a:extLst>
              </p:cNvPr>
              <p:cNvSpPr txBox="1"/>
              <p:nvPr/>
            </p:nvSpPr>
            <p:spPr>
              <a:xfrm>
                <a:off x="4015564" y="3098912"/>
                <a:ext cx="3962400" cy="664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(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18−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23−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49D1B02-580B-44CE-A029-481DD4ECC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564" y="3098912"/>
                <a:ext cx="3962400" cy="664734"/>
              </a:xfrm>
              <a:prstGeom prst="rect">
                <a:avLst/>
              </a:prstGeom>
              <a:blipFill>
                <a:blip r:embed="rId5"/>
                <a:stretch>
                  <a:fillRect t="-1852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93C363-30DB-41CD-B6BD-CD8FC88FE856}"/>
                  </a:ext>
                </a:extLst>
              </p:cNvPr>
              <p:cNvSpPr txBox="1"/>
              <p:nvPr/>
            </p:nvSpPr>
            <p:spPr>
              <a:xfrm>
                <a:off x="3903036" y="5289198"/>
                <a:ext cx="2464254" cy="39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(0&lt;</m:t>
                      </m:r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&lt;1)</m:t>
                      </m:r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93C363-30DB-41CD-B6BD-CD8FC88FE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036" y="5289198"/>
                <a:ext cx="2464254" cy="397032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4EED49-CBD0-42E6-9FFE-803CA69CC876}"/>
                  </a:ext>
                </a:extLst>
              </p:cNvPr>
              <p:cNvSpPr txBox="1"/>
              <p:nvPr/>
            </p:nvSpPr>
            <p:spPr>
              <a:xfrm>
                <a:off x="3564369" y="3784625"/>
                <a:ext cx="4864791" cy="664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(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18−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    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𝑍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    &lt; 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23−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4EED49-CBD0-42E6-9FFE-803CA69CC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369" y="3784625"/>
                <a:ext cx="4864791" cy="664734"/>
              </a:xfrm>
              <a:prstGeom prst="rect">
                <a:avLst/>
              </a:prstGeom>
              <a:blipFill>
                <a:blip r:embed="rId7"/>
                <a:stretch>
                  <a:fillRect t="-1887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19F1DFD-7440-42FB-BD57-FCCD66E64792}"/>
              </a:ext>
            </a:extLst>
          </p:cNvPr>
          <p:cNvSpPr/>
          <p:nvPr/>
        </p:nvSpPr>
        <p:spPr>
          <a:xfrm>
            <a:off x="6227137" y="1565872"/>
            <a:ext cx="940095" cy="457200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EC7C7F-449E-4658-9A89-57A646AA0E67}"/>
              </a:ext>
            </a:extLst>
          </p:cNvPr>
          <p:cNvSpPr/>
          <p:nvPr/>
        </p:nvSpPr>
        <p:spPr>
          <a:xfrm>
            <a:off x="8820047" y="1589357"/>
            <a:ext cx="792375" cy="43665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2E10C1-320E-4AE8-BA37-E556348A9426}"/>
                  </a:ext>
                </a:extLst>
              </p:cNvPr>
              <p:cNvSpPr txBox="1"/>
              <p:nvPr/>
            </p:nvSpPr>
            <p:spPr>
              <a:xfrm>
                <a:off x="3633554" y="4552942"/>
                <a:ext cx="4864791" cy="664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(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18−18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   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𝑍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   &lt; 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23−18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2E10C1-320E-4AE8-BA37-E556348A9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554" y="4552942"/>
                <a:ext cx="4864791" cy="664734"/>
              </a:xfrm>
              <a:prstGeom prst="rect">
                <a:avLst/>
              </a:prstGeom>
              <a:blipFill>
                <a:blip r:embed="rId8"/>
                <a:stretch>
                  <a:fillRect t="-1887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A3FED680-BF16-4870-B9B5-BDF4471AA547}"/>
              </a:ext>
            </a:extLst>
          </p:cNvPr>
          <p:cNvSpPr/>
          <p:nvPr/>
        </p:nvSpPr>
        <p:spPr>
          <a:xfrm>
            <a:off x="5808037" y="2987444"/>
            <a:ext cx="838200" cy="1496243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BA41A7-6F75-467E-9F94-7DA3A481B876}"/>
              </a:ext>
            </a:extLst>
          </p:cNvPr>
          <p:cNvSpPr/>
          <p:nvPr/>
        </p:nvSpPr>
        <p:spPr>
          <a:xfrm>
            <a:off x="5287043" y="3021410"/>
            <a:ext cx="372789" cy="397032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1AAD63-6270-40EE-B6F3-47395C14DAAC}"/>
              </a:ext>
            </a:extLst>
          </p:cNvPr>
          <p:cNvSpPr/>
          <p:nvPr/>
        </p:nvSpPr>
        <p:spPr>
          <a:xfrm>
            <a:off x="5283499" y="3763646"/>
            <a:ext cx="295938" cy="397032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A8CA3C-05C1-4416-9501-550E7064F62C}"/>
              </a:ext>
            </a:extLst>
          </p:cNvPr>
          <p:cNvSpPr/>
          <p:nvPr/>
        </p:nvSpPr>
        <p:spPr>
          <a:xfrm>
            <a:off x="5300098" y="4491642"/>
            <a:ext cx="372789" cy="397032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AE104E-FC49-4EC3-AAD2-8CA18CBDB735}"/>
              </a:ext>
            </a:extLst>
          </p:cNvPr>
          <p:cNvSpPr/>
          <p:nvPr/>
        </p:nvSpPr>
        <p:spPr>
          <a:xfrm>
            <a:off x="7538652" y="4470338"/>
            <a:ext cx="372789" cy="397032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CD0C63A-FC13-4DAD-A298-C9AEA260A1D5}"/>
              </a:ext>
            </a:extLst>
          </p:cNvPr>
          <p:cNvSpPr/>
          <p:nvPr/>
        </p:nvSpPr>
        <p:spPr>
          <a:xfrm>
            <a:off x="7533082" y="3763444"/>
            <a:ext cx="290025" cy="356589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AF861A1-8B71-4AF3-ACC5-813B2BE861C1}"/>
              </a:ext>
            </a:extLst>
          </p:cNvPr>
          <p:cNvSpPr/>
          <p:nvPr/>
        </p:nvSpPr>
        <p:spPr>
          <a:xfrm>
            <a:off x="7533081" y="3114361"/>
            <a:ext cx="290025" cy="356589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02E31D-5846-410F-AA36-C10A48691DD7}"/>
              </a:ext>
            </a:extLst>
          </p:cNvPr>
          <p:cNvSpPr/>
          <p:nvPr/>
        </p:nvSpPr>
        <p:spPr>
          <a:xfrm>
            <a:off x="4941559" y="3440638"/>
            <a:ext cx="341940" cy="288681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EF9086-FD48-48CC-979B-CE895175BB68}"/>
              </a:ext>
            </a:extLst>
          </p:cNvPr>
          <p:cNvSpPr/>
          <p:nvPr/>
        </p:nvSpPr>
        <p:spPr>
          <a:xfrm>
            <a:off x="7138531" y="3480602"/>
            <a:ext cx="341940" cy="288681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3097A2C-CAEC-4FC4-8615-BA8A9C8FAFA3}"/>
              </a:ext>
            </a:extLst>
          </p:cNvPr>
          <p:cNvSpPr/>
          <p:nvPr/>
        </p:nvSpPr>
        <p:spPr>
          <a:xfrm>
            <a:off x="4958157" y="4159451"/>
            <a:ext cx="341940" cy="288681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008B684-A266-4FD2-AD39-F05712EE5E00}"/>
              </a:ext>
            </a:extLst>
          </p:cNvPr>
          <p:cNvSpPr/>
          <p:nvPr/>
        </p:nvSpPr>
        <p:spPr>
          <a:xfrm>
            <a:off x="7170775" y="4145336"/>
            <a:ext cx="341940" cy="288681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BEB35CE-50D4-4391-BE0A-D4F92BFC64B8}"/>
              </a:ext>
            </a:extLst>
          </p:cNvPr>
          <p:cNvSpPr/>
          <p:nvPr/>
        </p:nvSpPr>
        <p:spPr>
          <a:xfrm>
            <a:off x="4941559" y="4928996"/>
            <a:ext cx="341940" cy="288681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A668962-9FD8-4C94-8A92-4078F3A89AEB}"/>
              </a:ext>
            </a:extLst>
          </p:cNvPr>
          <p:cNvSpPr/>
          <p:nvPr/>
        </p:nvSpPr>
        <p:spPr>
          <a:xfrm>
            <a:off x="7234951" y="4923355"/>
            <a:ext cx="341940" cy="288681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52E58F-A364-9A3F-B580-04C94BE410E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Example 2: </a:t>
            </a:r>
            <a:r>
              <a:rPr lang="en-US" altLang="en-US" sz="4400" dirty="0"/>
              <a:t>Image Download Times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203A48B-3252-C9CD-58D3-460EDC491C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… X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203A48B-3252-C9CD-58D3-460EDC491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9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62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3" grpId="0"/>
      <p:bldP spid="24" grpId="0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713B1-2C1B-9666-81CF-C8D728E84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875C37BB-2710-477B-2854-E64055001AC9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38200" y="1600200"/>
                <a:ext cx="10371992" cy="46482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altLang="en-US" sz="2400" dirty="0">
                    <a:latin typeface="+mj-lt"/>
                  </a:rPr>
                  <a:t>Download time </a:t>
                </a:r>
                <a:r>
                  <a:rPr lang="en-US" altLang="en-US" sz="2400" i="1" dirty="0">
                    <a:latin typeface="+mj-lt"/>
                  </a:rPr>
                  <a:t>X</a:t>
                </a:r>
                <a:r>
                  <a:rPr lang="en-US" altLang="en-US" sz="2400" dirty="0">
                    <a:latin typeface="+mj-lt"/>
                  </a:rPr>
                  <a:t> is a normal variable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/>
                      </a:rPr>
                      <m:t>=18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 seconds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/>
                      </a:rPr>
                      <m:t>=5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 seconds.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>
                  <a:latin typeface="+mj-lt"/>
                  <a:ea typeface="Cambria Math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altLang="en-US" sz="2400" b="1" i="1" dirty="0">
                    <a:latin typeface="+mj-lt"/>
                  </a:rPr>
                  <a:t>Q1. </a:t>
                </a:r>
                <a:r>
                  <a:rPr lang="en-US" altLang="en-US" sz="2400" dirty="0">
                    <a:latin typeface="+mj-lt"/>
                  </a:rPr>
                  <a:t>P(Downloading time is between 18 and 23) =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altLang="en-US" sz="2400" dirty="0">
                  <a:latin typeface="+mj-lt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altLang="en-US" sz="2400" dirty="0">
                    <a:latin typeface="+mj-lt"/>
                  </a:rPr>
                  <a:t>Step 2: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altLang="en-US" sz="2400" dirty="0">
                  <a:latin typeface="+mj-lt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altLang="en-US" sz="2400" dirty="0">
                  <a:latin typeface="+mj-lt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altLang="en-US" sz="2400" dirty="0">
                  <a:latin typeface="+mj-lt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altLang="en-US" sz="2400" dirty="0">
                  <a:latin typeface="+mj-lt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altLang="en-US" sz="2400" dirty="0">
                    <a:latin typeface="+mj-lt"/>
                  </a:rPr>
                  <a:t>Step 3:</a:t>
                </a: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875C37BB-2710-477B-2854-E64055001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00200"/>
                <a:ext cx="10371992" cy="4648200"/>
              </a:xfrm>
              <a:prstGeom prst="rect">
                <a:avLst/>
              </a:prstGeom>
              <a:blipFill>
                <a:blip r:embed="rId3"/>
                <a:stretch>
                  <a:fillRect l="-979" t="-1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6C4A1C9-289C-B8E4-82DD-79ADE8691067}"/>
              </a:ext>
            </a:extLst>
          </p:cNvPr>
          <p:cNvSpPr/>
          <p:nvPr/>
        </p:nvSpPr>
        <p:spPr>
          <a:xfrm>
            <a:off x="6227137" y="1565872"/>
            <a:ext cx="940095" cy="457200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DEA134-82E0-9DA2-3C2A-C91173113F3C}"/>
              </a:ext>
            </a:extLst>
          </p:cNvPr>
          <p:cNvSpPr/>
          <p:nvPr/>
        </p:nvSpPr>
        <p:spPr>
          <a:xfrm>
            <a:off x="8820047" y="1589357"/>
            <a:ext cx="792375" cy="43665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CD66EF7-1F83-0BFC-E9EA-F87A4638B20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Example 2: </a:t>
            </a:r>
            <a:r>
              <a:rPr lang="en-US" altLang="en-US" sz="4400" dirty="0"/>
              <a:t>Image Download Times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4334E719-74D1-2A88-1429-DF5316AC9A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… X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4334E719-74D1-2A88-1429-DF5316AC9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4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29DAAA26-6E70-F79E-9FC6-CC6ABF1A3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622" y="3090517"/>
            <a:ext cx="4013079" cy="2090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728A0B-3F27-92BF-5A84-16DA6BB1CD48}"/>
                  </a:ext>
                </a:extLst>
              </p:cNvPr>
              <p:cNvSpPr txBox="1"/>
              <p:nvPr/>
            </p:nvSpPr>
            <p:spPr>
              <a:xfrm>
                <a:off x="1778420" y="5256844"/>
                <a:ext cx="2464254" cy="39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18&lt;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𝑋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  <a:ea typeface="Cambria Math"/>
                            </a:rPr>
                            <m:t>&lt;23</m:t>
                          </m:r>
                        </m:e>
                      </m:d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728A0B-3F27-92BF-5A84-16DA6BB1C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420" y="5256844"/>
                <a:ext cx="2464254" cy="3970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2BC9E3-C7E5-AABD-EC82-469A0F33C8D1}"/>
                  </a:ext>
                </a:extLst>
              </p:cNvPr>
              <p:cNvSpPr txBox="1"/>
              <p:nvPr/>
            </p:nvSpPr>
            <p:spPr>
              <a:xfrm>
                <a:off x="4140620" y="5257800"/>
                <a:ext cx="3429918" cy="39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200" i="1">
                              <a:latin typeface="Cambria Math" panose="02040503050406030204" pitchFamily="18" charset="0"/>
                            </a:rPr>
                            <m:t>0&lt;</m:t>
                          </m:r>
                          <m:r>
                            <a:rPr lang="en-US" altLang="en-US" sz="2200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altLang="en-US" sz="2200" i="1">
                              <a:latin typeface="Cambria Math" panose="02040503050406030204" pitchFamily="18" charset="0"/>
                            </a:rPr>
                            <m:t>&lt;1</m:t>
                          </m:r>
                        </m:e>
                      </m:d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2BC9E3-C7E5-AABD-EC82-469A0F33C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620" y="5257800"/>
                <a:ext cx="3429918" cy="3970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8AFFE4-6CB1-25F2-90A8-27D66FF3B035}"/>
                  </a:ext>
                </a:extLst>
              </p:cNvPr>
              <p:cNvSpPr txBox="1"/>
              <p:nvPr/>
            </p:nvSpPr>
            <p:spPr>
              <a:xfrm>
                <a:off x="4158872" y="5828834"/>
                <a:ext cx="1128237" cy="662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200" i="1">
                              <a:latin typeface="Cambria Math" panose="02040503050406030204" pitchFamily="18" charset="0"/>
                            </a:rPr>
                            <m:t>68%</m:t>
                          </m:r>
                        </m:num>
                        <m:den>
                          <m:r>
                            <a:rPr lang="en-US" alt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8AFFE4-6CB1-25F2-90A8-27D66FF3B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872" y="5828834"/>
                <a:ext cx="1128237" cy="662810"/>
              </a:xfrm>
              <a:prstGeom prst="rect">
                <a:avLst/>
              </a:prstGeom>
              <a:blipFill>
                <a:blip r:embed="rId8"/>
                <a:stretch>
                  <a:fillRect t="-1852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BA6ACE-410B-F578-C9BD-D44B3A7C0A62}"/>
                  </a:ext>
                </a:extLst>
              </p:cNvPr>
              <p:cNvSpPr txBox="1"/>
              <p:nvPr/>
            </p:nvSpPr>
            <p:spPr>
              <a:xfrm>
                <a:off x="5284079" y="5991002"/>
                <a:ext cx="1143000" cy="39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2200" i="1">
                          <a:latin typeface="Cambria Math" panose="02040503050406030204" pitchFamily="18" charset="0"/>
                        </a:rPr>
                        <m:t>=34% </m:t>
                      </m:r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BA6ACE-410B-F578-C9BD-D44B3A7C0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079" y="5991002"/>
                <a:ext cx="1143000" cy="397032"/>
              </a:xfrm>
              <a:prstGeom prst="rect">
                <a:avLst/>
              </a:prstGeom>
              <a:blipFill>
                <a:blip r:embed="rId9"/>
                <a:stretch>
                  <a:fillRect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128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6B4F2-166E-3DB0-A369-8B2695D2F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603922F9-9D60-4DD0-F29F-0BE7B15D535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38200" y="1600200"/>
                <a:ext cx="10371992" cy="46482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altLang="en-US" sz="2400" dirty="0">
                    <a:latin typeface="+mj-lt"/>
                  </a:rPr>
                  <a:t>Download time </a:t>
                </a:r>
                <a:r>
                  <a:rPr lang="en-US" altLang="en-US" sz="2400" i="1" dirty="0">
                    <a:latin typeface="+mj-lt"/>
                  </a:rPr>
                  <a:t>X</a:t>
                </a:r>
                <a:r>
                  <a:rPr lang="en-US" altLang="en-US" sz="2400" dirty="0">
                    <a:latin typeface="+mj-lt"/>
                  </a:rPr>
                  <a:t> is a normal variable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/>
                      </a:rPr>
                      <m:t>=18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 seconds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/>
                      </a:rPr>
                      <m:t>=5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 seconds.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>
                  <a:latin typeface="+mj-lt"/>
                  <a:ea typeface="Cambria Math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altLang="en-US" sz="2400" b="1" i="1" dirty="0">
                    <a:latin typeface="+mj-lt"/>
                  </a:rPr>
                  <a:t>Q2. </a:t>
                </a:r>
                <a:r>
                  <a:rPr lang="en-US" altLang="en-US" sz="2400" dirty="0">
                    <a:latin typeface="+mj-lt"/>
                  </a:rPr>
                  <a:t>Find X such that 16% of download times are less than X.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altLang="en-US" sz="2400" dirty="0">
                  <a:latin typeface="+mj-lt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altLang="en-US" sz="2400" dirty="0">
                    <a:latin typeface="+mj-lt"/>
                  </a:rPr>
                  <a:t>Step 1: Find the Z value for the known probability.</a:t>
                </a: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603922F9-9D60-4DD0-F29F-0BE7B15D5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00200"/>
                <a:ext cx="10371992" cy="4648200"/>
              </a:xfrm>
              <a:prstGeom prst="rect">
                <a:avLst/>
              </a:prstGeom>
              <a:blipFill>
                <a:blip r:embed="rId3"/>
                <a:stretch>
                  <a:fillRect l="-979" t="-1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00713FA-77E4-6A75-2E9B-EAD8E5953BB4}"/>
              </a:ext>
            </a:extLst>
          </p:cNvPr>
          <p:cNvSpPr/>
          <p:nvPr/>
        </p:nvSpPr>
        <p:spPr>
          <a:xfrm>
            <a:off x="6227137" y="1565872"/>
            <a:ext cx="940095" cy="457200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C274D2-0EFD-B388-643C-346BCA7EBA39}"/>
              </a:ext>
            </a:extLst>
          </p:cNvPr>
          <p:cNvSpPr/>
          <p:nvPr/>
        </p:nvSpPr>
        <p:spPr>
          <a:xfrm>
            <a:off x="8820047" y="1589357"/>
            <a:ext cx="792375" cy="43665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3B79C6-DAE4-4CDB-55AD-0D725C33751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Example 2: </a:t>
            </a:r>
            <a:r>
              <a:rPr lang="en-US" altLang="en-US" sz="4400" dirty="0"/>
              <a:t>Image Download Times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6CEB35E1-80B3-8123-85EC-DC83DDF748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… X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6CEB35E1-80B3-8123-85EC-DC83DDF74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4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33085DA-2C3C-ED1A-66EA-5E6037ED9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972" y="4139153"/>
            <a:ext cx="5221224" cy="25160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DC14F-F2D4-5C84-0479-AC22912AD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7512" y="3766651"/>
            <a:ext cx="4125070" cy="255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58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33037-71FC-36D4-2DED-A4ACF6D5C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1DCF30DD-9EB4-4065-7233-9FB1866473B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38200" y="1600199"/>
                <a:ext cx="10371992" cy="5125915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altLang="en-US" sz="2400" dirty="0">
                    <a:latin typeface="+mj-lt"/>
                  </a:rPr>
                  <a:t>Download time </a:t>
                </a:r>
                <a:r>
                  <a:rPr lang="en-US" altLang="en-US" sz="2400" i="1" dirty="0">
                    <a:latin typeface="+mj-lt"/>
                  </a:rPr>
                  <a:t>X</a:t>
                </a:r>
                <a:r>
                  <a:rPr lang="en-US" altLang="en-US" sz="2400" dirty="0">
                    <a:latin typeface="+mj-lt"/>
                  </a:rPr>
                  <a:t> is a normal variable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/>
                      </a:rPr>
                      <m:t>=18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 seconds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/>
                      </a:rPr>
                      <m:t>=5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 seconds.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>
                  <a:latin typeface="+mj-lt"/>
                  <a:ea typeface="Cambria Math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altLang="en-US" sz="2400" b="1" i="1" dirty="0">
                    <a:latin typeface="+mj-lt"/>
                  </a:rPr>
                  <a:t>Q2. </a:t>
                </a:r>
                <a:r>
                  <a:rPr lang="en-US" altLang="en-US" sz="2400" dirty="0">
                    <a:latin typeface="+mj-lt"/>
                  </a:rPr>
                  <a:t>Find X such that 16% of download times are less than X.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altLang="en-US" sz="2400" dirty="0">
                  <a:latin typeface="+mj-lt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altLang="en-US" sz="2400" dirty="0">
                    <a:latin typeface="+mj-lt"/>
                  </a:rPr>
                  <a:t>Step 2: Convert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 to X-value.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dirty="0">
                  <a:latin typeface="+mj-lt"/>
                  <a:ea typeface="Cambria Math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dirty="0">
                  <a:latin typeface="+mj-lt"/>
                  <a:ea typeface="Cambria Math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dirty="0">
                  <a:latin typeface="+mj-lt"/>
                  <a:ea typeface="Cambria Math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dirty="0">
                  <a:latin typeface="+mj-lt"/>
                  <a:ea typeface="Cambria Math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dirty="0">
                  <a:latin typeface="+mj-lt"/>
                  <a:ea typeface="Cambria Math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dirty="0">
                  <a:latin typeface="+mj-lt"/>
                  <a:ea typeface="Cambria Math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altLang="en-US" sz="2400" dirty="0">
                    <a:latin typeface="+mj-lt"/>
                  </a:rPr>
                  <a:t> 16% of the values are less than </a:t>
                </a:r>
                <a:r>
                  <a:rPr lang="en-US" altLang="en-US" sz="2400" dirty="0">
                    <a:solidFill>
                      <a:srgbClr val="FF0000"/>
                    </a:solidFill>
                    <a:latin typeface="+mj-lt"/>
                  </a:rPr>
                  <a:t>13 seconds</a:t>
                </a:r>
                <a:endParaRPr lang="en-US" sz="2400" dirty="0">
                  <a:latin typeface="+mj-lt"/>
                  <a:ea typeface="Cambria Math"/>
                </a:endParaRP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1DCF30DD-9EB4-4065-7233-9FB186647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00199"/>
                <a:ext cx="10371992" cy="5125915"/>
              </a:xfrm>
              <a:prstGeom prst="rect">
                <a:avLst/>
              </a:prstGeom>
              <a:blipFill>
                <a:blip r:embed="rId3"/>
                <a:stretch>
                  <a:fillRect l="-979"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24987FC-0B5E-C287-9B1D-F9BE125E517A}"/>
              </a:ext>
            </a:extLst>
          </p:cNvPr>
          <p:cNvSpPr/>
          <p:nvPr/>
        </p:nvSpPr>
        <p:spPr>
          <a:xfrm>
            <a:off x="6227137" y="1565872"/>
            <a:ext cx="940095" cy="457200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0BCBA3-4EE4-85CB-BAC1-1EEFD7F367C1}"/>
              </a:ext>
            </a:extLst>
          </p:cNvPr>
          <p:cNvSpPr/>
          <p:nvPr/>
        </p:nvSpPr>
        <p:spPr>
          <a:xfrm>
            <a:off x="8820047" y="1589357"/>
            <a:ext cx="792375" cy="43665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885CD7-BCDA-070A-FE08-B111B3DDBF0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Example 2: </a:t>
            </a:r>
            <a:r>
              <a:rPr lang="en-US" altLang="en-US" sz="4400" dirty="0"/>
              <a:t>Image Download Times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84B64DE7-1518-C37C-713B-4B2F2FC00C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… X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84B64DE7-1518-C37C-713B-4B2F2FC00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4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253440F-6422-E423-9969-7DD15413A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512" y="3766651"/>
            <a:ext cx="4125070" cy="255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>
                <a:extLst>
                  <a:ext uri="{FF2B5EF4-FFF2-40B4-BE49-F238E27FC236}">
                    <a16:creationId xmlns:a16="http://schemas.microsoft.com/office/drawing/2014/main" id="{BBAC31D8-7A02-BD5B-4EC8-FAAC33B944CE}"/>
                  </a:ext>
                </a:extLst>
              </p:cNvPr>
              <p:cNvSpPr txBox="1"/>
              <p:nvPr/>
            </p:nvSpPr>
            <p:spPr bwMode="auto">
              <a:xfrm>
                <a:off x="3967842" y="3985462"/>
                <a:ext cx="2789670" cy="5127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n-US" sz="2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nor/>
                        </m:rPr>
                        <a:rPr 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br>
                  <a:rPr lang="en-US" sz="22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200" dirty="0"/>
              </a:p>
            </p:txBody>
          </p:sp>
        </mc:Choice>
        <mc:Fallback xmlns="">
          <p:sp>
            <p:nvSpPr>
              <p:cNvPr id="7" name="Object 7">
                <a:extLst>
                  <a:ext uri="{FF2B5EF4-FFF2-40B4-BE49-F238E27FC236}">
                    <a16:creationId xmlns:a16="http://schemas.microsoft.com/office/drawing/2014/main" id="{BBAC31D8-7A02-BD5B-4EC8-FAAC33B94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7842" y="3985462"/>
                <a:ext cx="2789670" cy="5127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7">
                <a:extLst>
                  <a:ext uri="{FF2B5EF4-FFF2-40B4-BE49-F238E27FC236}">
                    <a16:creationId xmlns:a16="http://schemas.microsoft.com/office/drawing/2014/main" id="{EF4476AF-EA07-D024-1D24-26E23907B5CF}"/>
                  </a:ext>
                </a:extLst>
              </p:cNvPr>
              <p:cNvSpPr txBox="1"/>
              <p:nvPr/>
            </p:nvSpPr>
            <p:spPr bwMode="auto">
              <a:xfrm>
                <a:off x="4209242" y="5163018"/>
                <a:ext cx="2789670" cy="5127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Object 7">
                <a:extLst>
                  <a:ext uri="{FF2B5EF4-FFF2-40B4-BE49-F238E27FC236}">
                    <a16:creationId xmlns:a16="http://schemas.microsoft.com/office/drawing/2014/main" id="{EF4476AF-EA07-D024-1D24-26E23907B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09242" y="5163018"/>
                <a:ext cx="2789670" cy="5127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7">
                <a:extLst>
                  <a:ext uri="{FF2B5EF4-FFF2-40B4-BE49-F238E27FC236}">
                    <a16:creationId xmlns:a16="http://schemas.microsoft.com/office/drawing/2014/main" id="{00B91EF0-B590-6A0E-B1B1-97451BA295CE}"/>
                  </a:ext>
                </a:extLst>
              </p:cNvPr>
              <p:cNvSpPr txBox="1"/>
              <p:nvPr/>
            </p:nvSpPr>
            <p:spPr bwMode="auto">
              <a:xfrm>
                <a:off x="4209242" y="4564680"/>
                <a:ext cx="2789670" cy="5127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=18+</m:t>
                      </m:r>
                      <m:r>
                        <m:rPr>
                          <m:nor/>
                        </m:rPr>
                        <a:rPr lang="en-US" sz="2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n-US" sz="2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nor/>
                        </m:rPr>
                        <a:rPr 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br>
                  <a:rPr lang="en-US" sz="22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200" dirty="0"/>
              </a:p>
            </p:txBody>
          </p:sp>
        </mc:Choice>
        <mc:Fallback xmlns="">
          <p:sp>
            <p:nvSpPr>
              <p:cNvPr id="10" name="Object 7">
                <a:extLst>
                  <a:ext uri="{FF2B5EF4-FFF2-40B4-BE49-F238E27FC236}">
                    <a16:creationId xmlns:a16="http://schemas.microsoft.com/office/drawing/2014/main" id="{00B91EF0-B590-6A0E-B1B1-97451BA29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09242" y="4564680"/>
                <a:ext cx="2789670" cy="5127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DDAA8B9-7B3B-86ED-89CF-4B1168D3589A}"/>
              </a:ext>
            </a:extLst>
          </p:cNvPr>
          <p:cNvSpPr/>
          <p:nvPr/>
        </p:nvSpPr>
        <p:spPr>
          <a:xfrm>
            <a:off x="4514042" y="3995851"/>
            <a:ext cx="279500" cy="405266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03B4F5-9150-CF23-A686-7EC701722326}"/>
              </a:ext>
            </a:extLst>
          </p:cNvPr>
          <p:cNvSpPr/>
          <p:nvPr/>
        </p:nvSpPr>
        <p:spPr>
          <a:xfrm>
            <a:off x="5880527" y="3976887"/>
            <a:ext cx="279500" cy="405266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C5463E-155D-88B1-A92A-C2BE42F53DFD}"/>
              </a:ext>
            </a:extLst>
          </p:cNvPr>
          <p:cNvSpPr/>
          <p:nvPr/>
        </p:nvSpPr>
        <p:spPr>
          <a:xfrm>
            <a:off x="4564742" y="4504505"/>
            <a:ext cx="368400" cy="537001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3781AB-BC91-D64C-2F39-048F118824DE}"/>
              </a:ext>
            </a:extLst>
          </p:cNvPr>
          <p:cNvSpPr/>
          <p:nvPr/>
        </p:nvSpPr>
        <p:spPr>
          <a:xfrm>
            <a:off x="5968759" y="4514736"/>
            <a:ext cx="368400" cy="537001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38828D-1970-B456-3910-9388BFA4ED41}"/>
                  </a:ext>
                </a:extLst>
              </p:cNvPr>
              <p:cNvSpPr txBox="1"/>
              <p:nvPr/>
            </p:nvSpPr>
            <p:spPr>
              <a:xfrm>
                <a:off x="622608" y="3884725"/>
                <a:ext cx="2229147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X</m:t>
                        </m:r>
                        <m:r>
                          <a:rPr lang="en-US" sz="2400">
                            <a:latin typeface="Cambria Math"/>
                          </a:rPr>
                          <m:t>−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𝜇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𝜎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/>
                      </a:rPr>
                      <m:t>=−1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38828D-1970-B456-3910-9388BFA4E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08" y="3884725"/>
                <a:ext cx="2229147" cy="6242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BFEC14-4D7D-635B-64F2-6C8232AF96E8}"/>
              </a:ext>
            </a:extLst>
          </p:cNvPr>
          <p:cNvCxnSpPr/>
          <p:nvPr/>
        </p:nvCxnSpPr>
        <p:spPr>
          <a:xfrm>
            <a:off x="2935518" y="4196861"/>
            <a:ext cx="77266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8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3">
            <a:extLst>
              <a:ext uri="{FF2B5EF4-FFF2-40B4-BE49-F238E27FC236}">
                <a16:creationId xmlns:a16="http://schemas.microsoft.com/office/drawing/2014/main" id="{59B857AB-5E28-4FE9-B016-D2ECF010132C}"/>
              </a:ext>
            </a:extLst>
          </p:cNvPr>
          <p:cNvSpPr txBox="1">
            <a:spLocks noChangeArrowheads="1"/>
          </p:cNvSpPr>
          <p:nvPr/>
        </p:nvSpPr>
        <p:spPr>
          <a:xfrm>
            <a:off x="5169876" y="2883876"/>
            <a:ext cx="7245595" cy="385874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  <a:p>
            <a:pPr lvl="1"/>
            <a:endParaRPr lang="en-US" sz="700" dirty="0"/>
          </a:p>
          <a:p>
            <a:pPr lvl="1"/>
            <a:endParaRPr lang="en-US" sz="1200" dirty="0"/>
          </a:p>
          <a:p>
            <a:pPr lvl="1"/>
            <a:endParaRPr 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200" dirty="0">
                <a:ea typeface="Cambria Math"/>
              </a:rPr>
              <a:t>       </a:t>
            </a:r>
            <a:endParaRPr lang="en-US" alt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F6B19-2A24-4FDA-A1F8-18F25FEF5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843" y="2305452"/>
            <a:ext cx="4747694" cy="2890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476D16-489B-6A09-0F78-1EE450CEDD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4400" dirty="0"/>
                  <a:t>Distribution of the Sample 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4400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476D16-489B-6A09-0F78-1EE450CED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  <a:blipFill>
                <a:blip r:embed="rId4"/>
                <a:stretch>
                  <a:fillRect l="-2413" t="-22388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1C029A28-D391-7DA1-838C-2740A8905A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… r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𝑒𝑣𝑖𝑒𝑤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…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𝑤h𝑎𝑡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𝑤𝑒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𝑑𝑜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𝑘𝑛𝑜𝑤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𝑑𝑖𝑠𝑡𝑟𝑖𝑏𝑢𝑡𝑖𝑜𝑛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1C029A28-D391-7DA1-838C-2740A8905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5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3A5056BE-A143-159B-5901-952101AC621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38199" y="1461932"/>
                <a:ext cx="5666643" cy="522235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  <a:ea typeface="Cambria Math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>
                  <a:ea typeface="Cambria Math"/>
                </a:endParaRPr>
              </a:p>
              <a:p>
                <a:pPr marL="0" indent="0">
                  <a:buNone/>
                </a:pPr>
                <a:endParaRPr lang="en-US" sz="2400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/>
                  <a:t> is a random variable: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For any population distribution: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Central Limit Theorem: when</a:t>
                </a:r>
                <a:r>
                  <a:rPr lang="en-US" sz="2400" i="1" dirty="0"/>
                  <a:t> n</a:t>
                </a:r>
                <a:r>
                  <a:rPr lang="en-US" sz="2400" dirty="0"/>
                  <a:t> is large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3A5056BE-A143-159B-5901-952101AC62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38199" y="1461932"/>
                <a:ext cx="5666643" cy="5222358"/>
              </a:xfrm>
              <a:blipFill>
                <a:blip r:embed="rId6"/>
                <a:stretch>
                  <a:fillRect l="-1339" t="-1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46E60B-1764-0E9A-6F5A-A47D7D0353C0}"/>
                  </a:ext>
                </a:extLst>
              </p:cNvPr>
              <p:cNvSpPr txBox="1"/>
              <p:nvPr/>
            </p:nvSpPr>
            <p:spPr>
              <a:xfrm>
                <a:off x="1584081" y="5566964"/>
                <a:ext cx="3429000" cy="63761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sz="2300">
                        <a:latin typeface="Cambria Math"/>
                      </a:rPr>
                      <m:t>~</m:t>
                    </m:r>
                    <m:r>
                      <a:rPr lang="en-US" sz="2300" i="1">
                        <a:latin typeface="Cambria Math"/>
                      </a:rPr>
                      <m:t>𝑁</m:t>
                    </m:r>
                    <m:d>
                      <m:d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300" i="1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23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i="1">
                                    <a:latin typeface="Cambria Math"/>
                                  </a:rPr>
                                  <m:t>𝑋</m:t>
                                </m:r>
                              </m:e>
                            </m:acc>
                          </m:sub>
                        </m:sSub>
                        <m:r>
                          <a:rPr lang="en-US" sz="23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  <a:ea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3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en-US" sz="2300" i="1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23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i="1">
                                    <a:latin typeface="Cambria Math"/>
                                  </a:rPr>
                                  <m:t>𝑋</m:t>
                                </m:r>
                              </m:e>
                            </m:acc>
                          </m:sub>
                          <m:sup>
                            <m:r>
                              <a:rPr lang="en-US" sz="23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3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300" i="1">
                        <a:latin typeface="Cambria Math"/>
                      </a:rPr>
                      <m:t>𝑁</m:t>
                    </m:r>
                    <m:d>
                      <m:d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3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300" i="1">
                            <a:latin typeface="Cambria Math" panose="02040503050406030204" pitchFamily="18" charset="0"/>
                            <a:ea typeface="Cambria Math"/>
                          </a:rPr>
                          <m:t>  </m:t>
                        </m:r>
                        <m:f>
                          <m:fPr>
                            <m:ctrlPr>
                              <a:rPr lang="en-US" sz="23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3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23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300" i="1">
                                <a:latin typeface="Cambria Math" panose="02040503050406030204" pitchFamily="18" charset="0"/>
                                <a:ea typeface="Cambria Math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US" sz="2300" i="1" dirty="0">
                  <a:latin typeface="Cambria Math" panose="02040503050406030204" pitchFamily="18" charset="0"/>
                  <a:ea typeface="Cambria Math"/>
                </a:endParaRPr>
              </a:p>
              <a:p>
                <a:pPr algn="ctr"/>
                <a:r>
                  <a:rPr lang="en-US" sz="5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46E60B-1764-0E9A-6F5A-A47D7D035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081" y="5566964"/>
                <a:ext cx="3429000" cy="637610"/>
              </a:xfrm>
              <a:prstGeom prst="rect">
                <a:avLst/>
              </a:prstGeom>
              <a:blipFill>
                <a:blip r:embed="rId7"/>
                <a:stretch>
                  <a:fillRect l="-73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BD37DA-7765-7942-F6C4-722F99997E7F}"/>
                  </a:ext>
                </a:extLst>
              </p:cNvPr>
              <p:cNvSpPr txBox="1"/>
              <p:nvPr/>
            </p:nvSpPr>
            <p:spPr>
              <a:xfrm>
                <a:off x="1403838" y="2883876"/>
                <a:ext cx="3200400" cy="754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sz="2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200" i="1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200" dirty="0">
                  <a:solidFill>
                    <a:srgbClr val="10213F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BD37DA-7765-7942-F6C4-722F99997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838" y="2883876"/>
                <a:ext cx="3200400" cy="7549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56BA51-BA4F-2C91-EF6F-98FA23106116}"/>
                  </a:ext>
                </a:extLst>
              </p:cNvPr>
              <p:cNvSpPr txBox="1"/>
              <p:nvPr/>
            </p:nvSpPr>
            <p:spPr>
              <a:xfrm>
                <a:off x="1584081" y="4287467"/>
                <a:ext cx="1059196" cy="60016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5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a:rPr lang="en-US" sz="23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300" dirty="0">
                  <a:ea typeface="Cambria Math" panose="02040503050406030204" pitchFamily="18" charset="0"/>
                </a:endParaRPr>
              </a:p>
              <a:p>
                <a:endParaRPr lang="en-US" sz="500" dirty="0">
                  <a:ea typeface="Cambria Math" panose="02040503050406030204" pitchFamily="18" charset="0"/>
                </a:endParaRPr>
              </a:p>
              <a:p>
                <a:endParaRPr lang="en-US" sz="5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56BA51-BA4F-2C91-EF6F-98FA23106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081" y="4287467"/>
                <a:ext cx="1059196" cy="600164"/>
              </a:xfrm>
              <a:prstGeom prst="rect">
                <a:avLst/>
              </a:prstGeom>
              <a:blipFill>
                <a:blip r:embed="rId9"/>
                <a:stretch>
                  <a:fillRect l="-117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C14FB1-931D-E591-D6C4-41DA72EAFB71}"/>
                  </a:ext>
                </a:extLst>
              </p:cNvPr>
              <p:cNvSpPr txBox="1"/>
              <p:nvPr/>
            </p:nvSpPr>
            <p:spPr>
              <a:xfrm>
                <a:off x="3108081" y="4167916"/>
                <a:ext cx="1905000" cy="85299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5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a:rPr lang="en-US" sz="23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3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300" dirty="0">
                  <a:ea typeface="Cambria Math" panose="02040503050406030204" pitchFamily="18" charset="0"/>
                </a:endParaRPr>
              </a:p>
              <a:p>
                <a:endParaRPr lang="en-US" sz="5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C14FB1-931D-E591-D6C4-41DA72EAF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081" y="4167916"/>
                <a:ext cx="1905000" cy="852990"/>
              </a:xfrm>
              <a:prstGeom prst="rect">
                <a:avLst/>
              </a:prstGeom>
              <a:blipFill>
                <a:blip r:embed="rId10"/>
                <a:stretch>
                  <a:fillRect b="-588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6703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63965B5-D966-4A5A-9922-A91205660C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790700"/>
                <a:ext cx="8305800" cy="8382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r>
                  <a:rPr lang="en-US" altLang="en-US" sz="2400" dirty="0">
                    <a:latin typeface="+mj-lt"/>
                  </a:rPr>
                  <a:t>Z-value for the distribution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63965B5-D966-4A5A-9922-A91205660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90700"/>
                <a:ext cx="8305800" cy="838200"/>
              </a:xfrm>
              <a:prstGeom prst="rect">
                <a:avLst/>
              </a:prstGeom>
              <a:blipFill>
                <a:blip r:embed="rId3"/>
                <a:stretch>
                  <a:fillRect l="-1223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4627911-96D1-42AD-A636-90D507093D8A}"/>
                  </a:ext>
                </a:extLst>
              </p:cNvPr>
              <p:cNvSpPr txBox="1"/>
              <p:nvPr/>
            </p:nvSpPr>
            <p:spPr>
              <a:xfrm>
                <a:off x="1485900" y="2587867"/>
                <a:ext cx="3505200" cy="1257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acc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m:rPr>
                              <m:nor/>
                            </m:rPr>
                            <a:rPr lang="en-US" sz="2600" dirty="0"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4627911-96D1-42AD-A636-90D507093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0" y="2587867"/>
                <a:ext cx="3505200" cy="1257780"/>
              </a:xfrm>
              <a:prstGeom prst="rect">
                <a:avLst/>
              </a:prstGeom>
              <a:blipFill>
                <a:blip r:embed="rId4"/>
                <a:stretch>
                  <a:fillRect t="-2020" b="-10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C224BE-AE21-4098-A383-74DA74FC2021}"/>
                  </a:ext>
                </a:extLst>
              </p:cNvPr>
              <p:cNvSpPr txBox="1"/>
              <p:nvPr/>
            </p:nvSpPr>
            <p:spPr>
              <a:xfrm>
                <a:off x="8181754" y="2171700"/>
                <a:ext cx="2448146" cy="251459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Cambria Math" panose="02040503050406030204" pitchFamily="18" charset="0"/>
                  </a:rPr>
                  <a:t>Features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200" dirty="0">
                    <a:latin typeface="Cambria Math" panose="02040503050406030204" pitchFamily="18" charset="0"/>
                  </a:rPr>
                  <a:t>:</a:t>
                </a:r>
              </a:p>
              <a:p>
                <a:r>
                  <a:rPr lang="en-US" sz="1200" dirty="0">
                    <a:latin typeface="Cambria Math" panose="02040503050406030204" pitchFamily="18" charset="0"/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200" dirty="0">
                  <a:ea typeface="Cambria Math" panose="02040503050406030204" pitchFamily="18" charset="0"/>
                </a:endParaRPr>
              </a:p>
              <a:p>
                <a:pPr algn="ctr"/>
                <a:endParaRPr lang="en-US" sz="120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200" dirty="0">
                  <a:ea typeface="Cambria Math" panose="02040503050406030204" pitchFamily="18" charset="0"/>
                </a:endParaRPr>
              </a:p>
              <a:p>
                <a:pPr algn="ctr"/>
                <a:endParaRPr lang="en-US" sz="120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sz="2200">
                          <a:latin typeface="Cambria Math"/>
                        </a:rPr>
                        <m:t>~</m:t>
                      </m:r>
                      <m:r>
                        <a:rPr lang="en-US" sz="2200" i="1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>
                  <a:ea typeface="Cambria Math" panose="02040503050406030204" pitchFamily="18" charset="0"/>
                </a:endParaRPr>
              </a:p>
              <a:p>
                <a:pPr algn="ctr"/>
                <a:endParaRPr lang="en-US" sz="1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C224BE-AE21-4098-A383-74DA74FC2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754" y="2171700"/>
                <a:ext cx="2448146" cy="2514599"/>
              </a:xfrm>
              <a:prstGeom prst="rect">
                <a:avLst/>
              </a:prstGeom>
              <a:blipFill>
                <a:blip r:embed="rId5"/>
                <a:stretch>
                  <a:fillRect l="-2551" t="-99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7DB57F4E-E6BF-4CF2-920E-4A01D9CD69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200" y="4267201"/>
                <a:ext cx="9144000" cy="2514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C3300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55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CC3300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en-US" sz="2400" dirty="0">
                    <a:latin typeface="+mj-lt"/>
                  </a:rPr>
                  <a:t>where	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   =   sample mean</a:t>
                </a:r>
              </a:p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en-US" sz="2400" dirty="0">
                    <a:latin typeface="+mj-lt"/>
                  </a:rPr>
                  <a:t>	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=   population mean</a:t>
                </a:r>
              </a:p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en-US" sz="2400" dirty="0">
                    <a:latin typeface="+mj-lt"/>
                  </a:rPr>
                  <a:t>	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  =   population standard deviation</a:t>
                </a:r>
                <a:endParaRPr lang="en-US" altLang="en-US" sz="2400" dirty="0">
                  <a:solidFill>
                    <a:srgbClr val="000000"/>
                  </a:solidFill>
                  <a:latin typeface="+mj-lt"/>
                </a:endParaRPr>
              </a:p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en-US" sz="2400" dirty="0">
                    <a:solidFill>
                      <a:srgbClr val="000000"/>
                    </a:solidFill>
                    <a:latin typeface="+mj-lt"/>
                  </a:rPr>
                  <a:t>	        </a:t>
                </a:r>
                <a:r>
                  <a:rPr lang="en-US" altLang="en-US" sz="2400" i="1" dirty="0">
                    <a:solidFill>
                      <a:srgbClr val="000000"/>
                    </a:solidFill>
                    <a:latin typeface="+mj-lt"/>
                  </a:rPr>
                  <a:t>n</a:t>
                </a:r>
                <a:r>
                  <a:rPr lang="en-US" altLang="en-US" sz="2400" dirty="0">
                    <a:solidFill>
                      <a:srgbClr val="000000"/>
                    </a:solidFill>
                    <a:latin typeface="+mj-lt"/>
                  </a:rPr>
                  <a:t>   =   sample size</a:t>
                </a:r>
              </a:p>
            </p:txBody>
          </p:sp>
        </mc:Choice>
        <mc:Fallback xmlns="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7DB57F4E-E6BF-4CF2-920E-4A01D9CD6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4267201"/>
                <a:ext cx="9144000" cy="2514599"/>
              </a:xfrm>
              <a:prstGeom prst="rect">
                <a:avLst/>
              </a:prstGeom>
              <a:blipFill>
                <a:blip r:embed="rId6"/>
                <a:stretch>
                  <a:fillRect l="-1110" t="-20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896F3F10-D54F-6F85-6F9F-A1711D6F1A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dirty="0"/>
                  <a:t>Z-Value</a:t>
                </a:r>
                <a:r>
                  <a:rPr lang="en-US" altLang="zh-CN" sz="4400" dirty="0"/>
                  <a:t> for the Sample 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4400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896F3F10-D54F-6F85-6F9F-A1711D6F1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  <a:blipFill>
                <a:blip r:embed="rId7"/>
                <a:stretch>
                  <a:fillRect l="-2413" t="-22388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7978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63965B5-D966-4A5A-9922-A91205660C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24000"/>
                <a:ext cx="9982200" cy="507902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r>
                  <a:rPr lang="en-US" sz="2400" dirty="0">
                    <a:latin typeface="+mj-lt"/>
                  </a:rPr>
                  <a:t>Suppose a population has mean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sz="2400" dirty="0">
                    <a:latin typeface="+mj-lt"/>
                  </a:rPr>
                  <a:t> and standard deviation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dirty="0">
                    <a:latin typeface="+mj-lt"/>
                  </a:rPr>
                  <a:t>A random sample of size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=36</m:t>
                    </m:r>
                  </m:oMath>
                </a14:m>
                <a:r>
                  <a:rPr lang="en-US" sz="2400" dirty="0">
                    <a:latin typeface="+mj-lt"/>
                  </a:rPr>
                  <a:t> is selected. </a:t>
                </a:r>
              </a:p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endParaRPr lang="en-US" dirty="0">
                  <a:latin typeface="+mj-lt"/>
                </a:endParaRPr>
              </a:p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r>
                  <a:rPr lang="en-US" sz="2400" b="1" i="1" dirty="0">
                    <a:latin typeface="+mj-lt"/>
                  </a:rPr>
                  <a:t>Q. </a:t>
                </a:r>
                <a:r>
                  <a:rPr lang="en-US" sz="2400" dirty="0">
                    <a:latin typeface="+mj-lt"/>
                  </a:rPr>
                  <a:t>What is the probability that the sample mean is between 6.5 and 9?</a:t>
                </a:r>
              </a:p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r>
                  <a:rPr lang="en-US" sz="2400" dirty="0">
                    <a:latin typeface="+mj-lt"/>
                  </a:rPr>
                  <a:t>Mean: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</m:t>
                    </m:r>
                  </m:oMath>
                </a14:m>
                <a:endParaRPr lang="en-US" sz="2400" dirty="0">
                  <a:latin typeface="+mj-lt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r>
                  <a:rPr lang="en-US" dirty="0">
                    <a:latin typeface="+mj-lt"/>
                  </a:rPr>
                  <a:t>Standard deviation: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36</m:t>
                            </m:r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>
                  <a:lnSpc>
                    <a:spcPct val="110000"/>
                  </a:lnSpc>
                  <a:spcBef>
                    <a:spcPct val="30000"/>
                  </a:spcBef>
                </a:pPr>
                <a:endParaRPr lang="en-US" sz="2400" dirty="0">
                  <a:latin typeface="+mj-lt"/>
                </a:endParaRPr>
              </a:p>
              <a:p>
                <a:pPr marL="365760" lvl="1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endParaRPr lang="en-US" altLang="en-US" dirty="0">
                  <a:solidFill>
                    <a:srgbClr val="7030A0"/>
                  </a:solidFill>
                  <a:latin typeface="+mj-lt"/>
                </a:endParaRPr>
              </a:p>
              <a:p>
                <a:pPr marL="342900" indent="-342900">
                  <a:lnSpc>
                    <a:spcPct val="110000"/>
                  </a:lnSpc>
                  <a:spcBef>
                    <a:spcPct val="30000"/>
                  </a:spcBef>
                </a:pPr>
                <a:endParaRPr lang="en-US" sz="2400" dirty="0">
                  <a:latin typeface="+mj-lt"/>
                </a:endParaRPr>
              </a:p>
              <a:p>
                <a:pPr marL="342900" indent="-342900">
                  <a:lnSpc>
                    <a:spcPct val="110000"/>
                  </a:lnSpc>
                  <a:spcBef>
                    <a:spcPct val="30000"/>
                  </a:spcBef>
                </a:pPr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63965B5-D966-4A5A-9922-A91205660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4000"/>
                <a:ext cx="9982200" cy="5079023"/>
              </a:xfrm>
              <a:prstGeom prst="rect">
                <a:avLst/>
              </a:prstGeom>
              <a:blipFill>
                <a:blip r:embed="rId3"/>
                <a:stretch>
                  <a:fillRect l="-1144" t="-750" r="-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AB7E5E7-64B5-4511-BF57-E9AD555DD14A}"/>
              </a:ext>
            </a:extLst>
          </p:cNvPr>
          <p:cNvSpPr/>
          <p:nvPr/>
        </p:nvSpPr>
        <p:spPr>
          <a:xfrm>
            <a:off x="4792075" y="1558025"/>
            <a:ext cx="320040" cy="45720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3F6713-F92A-497E-BB85-0C46985B66E7}"/>
              </a:ext>
            </a:extLst>
          </p:cNvPr>
          <p:cNvSpPr/>
          <p:nvPr/>
        </p:nvSpPr>
        <p:spPr>
          <a:xfrm>
            <a:off x="2429608" y="4063511"/>
            <a:ext cx="320040" cy="45720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21F7F4-6BD2-4722-8AA4-0336C86AABF1}"/>
              </a:ext>
            </a:extLst>
          </p:cNvPr>
          <p:cNvSpPr/>
          <p:nvPr/>
        </p:nvSpPr>
        <p:spPr>
          <a:xfrm>
            <a:off x="8430193" y="1558025"/>
            <a:ext cx="320040" cy="457200"/>
          </a:xfrm>
          <a:prstGeom prst="rect">
            <a:avLst/>
          </a:prstGeom>
          <a:solidFill>
            <a:srgbClr val="00B05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322D66-E2F0-4970-BEC3-A22307DCB2DC}"/>
              </a:ext>
            </a:extLst>
          </p:cNvPr>
          <p:cNvSpPr/>
          <p:nvPr/>
        </p:nvSpPr>
        <p:spPr>
          <a:xfrm>
            <a:off x="4399084" y="4561742"/>
            <a:ext cx="320040" cy="457200"/>
          </a:xfrm>
          <a:prstGeom prst="rect">
            <a:avLst/>
          </a:prstGeom>
          <a:solidFill>
            <a:srgbClr val="00B05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A2FFEC-4754-DA33-0325-50268871C174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Example 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6ADDE1A-C482-19BE-C4DB-1052FF8668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… X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NOT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6ADDE1A-C482-19BE-C4DB-1052FF866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4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109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6361A-C16E-7DED-D5F4-4ABBA52DD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826F0BA-8CFA-D2FB-B170-EB43FBAA1D6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Sampling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689A06-062C-3661-2193-A93963F25F76}"/>
              </a:ext>
            </a:extLst>
          </p:cNvPr>
          <p:cNvSpPr txBox="1">
            <a:spLocks/>
          </p:cNvSpPr>
          <p:nvPr/>
        </p:nvSpPr>
        <p:spPr>
          <a:xfrm>
            <a:off x="838200" y="891153"/>
            <a:ext cx="10515600" cy="7439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Q. Is the sample mean a good guess for the population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2">
                <a:extLst>
                  <a:ext uri="{FF2B5EF4-FFF2-40B4-BE49-F238E27FC236}">
                    <a16:creationId xmlns:a16="http://schemas.microsoft.com/office/drawing/2014/main" id="{27C3CA44-3955-F4A7-8D33-8EC00F31467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81200" y="2520629"/>
              <a:ext cx="8229600" cy="14485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91000">
                      <a:extLst>
                        <a:ext uri="{9D8B030D-6E8A-4147-A177-3AD203B41FA5}">
                          <a16:colId xmlns:a16="http://schemas.microsoft.com/office/drawing/2014/main" val="2915313928"/>
                        </a:ext>
                      </a:extLst>
                    </a:gridCol>
                    <a:gridCol w="4038600">
                      <a:extLst>
                        <a:ext uri="{9D8B030D-6E8A-4147-A177-3AD203B41FA5}">
                          <a16:colId xmlns:a16="http://schemas.microsoft.com/office/drawing/2014/main" val="2485645495"/>
                        </a:ext>
                      </a:extLst>
                    </a:gridCol>
                  </a:tblGrid>
                  <a:tr h="7615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solidFill>
                                <a:srgbClr val="69F343"/>
                              </a:solidFill>
                            </a:rPr>
                            <a:t>Population</a:t>
                          </a:r>
                        </a:p>
                        <a:p>
                          <a:pPr algn="ctr"/>
                          <a:r>
                            <a:rPr lang="en-US" sz="2200" dirty="0"/>
                            <a:t>Parameter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Guess Based on </a:t>
                          </a:r>
                        </a:p>
                        <a:p>
                          <a:pPr algn="ctr"/>
                          <a:r>
                            <a:rPr lang="en-US" sz="2200" dirty="0">
                              <a:solidFill>
                                <a:srgbClr val="FF6969"/>
                              </a:solidFill>
                            </a:rPr>
                            <a:t>a Sample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0991668"/>
                      </a:ext>
                    </a:extLst>
                  </a:tr>
                  <a:tr h="6870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200" b="1" dirty="0">
                              <a:solidFill>
                                <a:srgbClr val="00B050"/>
                              </a:solidFill>
                            </a:rPr>
                            <a:t>  Population</a:t>
                          </a:r>
                          <a:r>
                            <a:rPr lang="en-US" sz="2200" dirty="0"/>
                            <a:t> Mean</a:t>
                          </a:r>
                          <a:r>
                            <a:rPr lang="en-US" sz="2200" baseline="0" dirty="0"/>
                            <a:t> </a:t>
                          </a:r>
                          <a:r>
                            <a:rPr lang="en-US" sz="2200" dirty="0"/>
                            <a:t>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i="1" smtClean="0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oMath>
                          </a14:m>
                          <a:endParaRPr lang="en-US" sz="22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200" b="1" dirty="0">
                              <a:solidFill>
                                <a:srgbClr val="FF0000"/>
                              </a:solidFill>
                            </a:rPr>
                            <a:t>      Sample</a:t>
                          </a:r>
                          <a:r>
                            <a:rPr lang="en-US" sz="2200" dirty="0"/>
                            <a:t> Mean           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oMath>
                          </a14:m>
                          <a:endParaRPr lang="en-US" sz="2200" dirty="0"/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5531648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2">
                <a:extLst>
                  <a:ext uri="{FF2B5EF4-FFF2-40B4-BE49-F238E27FC236}">
                    <a16:creationId xmlns:a16="http://schemas.microsoft.com/office/drawing/2014/main" id="{27C3CA44-3955-F4A7-8D33-8EC00F31467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81200" y="2520629"/>
              <a:ext cx="8229600" cy="14485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91000">
                      <a:extLst>
                        <a:ext uri="{9D8B030D-6E8A-4147-A177-3AD203B41FA5}">
                          <a16:colId xmlns:a16="http://schemas.microsoft.com/office/drawing/2014/main" val="2915313928"/>
                        </a:ext>
                      </a:extLst>
                    </a:gridCol>
                    <a:gridCol w="4038600">
                      <a:extLst>
                        <a:ext uri="{9D8B030D-6E8A-4147-A177-3AD203B41FA5}">
                          <a16:colId xmlns:a16="http://schemas.microsoft.com/office/drawing/2014/main" val="2485645495"/>
                        </a:ext>
                      </a:extLst>
                    </a:gridCol>
                  </a:tblGrid>
                  <a:tr h="7615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solidFill>
                                <a:srgbClr val="69F343"/>
                              </a:solidFill>
                            </a:rPr>
                            <a:t>Population</a:t>
                          </a:r>
                        </a:p>
                        <a:p>
                          <a:pPr algn="ctr"/>
                          <a:r>
                            <a:rPr lang="en-US" sz="2200" dirty="0"/>
                            <a:t>Parameter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Guess Based on </a:t>
                          </a:r>
                        </a:p>
                        <a:p>
                          <a:pPr algn="ctr"/>
                          <a:r>
                            <a:rPr lang="en-US" sz="2200" dirty="0">
                              <a:solidFill>
                                <a:srgbClr val="FF6969"/>
                              </a:solidFill>
                            </a:rPr>
                            <a:t>a Sample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0991668"/>
                      </a:ext>
                    </a:extLst>
                  </a:tr>
                  <a:tr h="6870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303" t="-116364" r="-97273" b="-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104088" t="-116364" r="-943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31648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31A2F23-6DEE-BDBC-75CC-9CE29DE26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Yes, but we need some theory….</a:t>
            </a:r>
          </a:p>
        </p:txBody>
      </p:sp>
    </p:spTree>
    <p:extLst>
      <p:ext uri="{BB962C8B-B14F-4D97-AF65-F5344CB8AC3E}">
        <p14:creationId xmlns:p14="http://schemas.microsoft.com/office/powerpoint/2010/main" val="3432825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54DD36-F777-4527-AAA8-DDD32234C507}"/>
                  </a:ext>
                </a:extLst>
              </p:cNvPr>
              <p:cNvSpPr txBox="1"/>
              <p:nvPr/>
            </p:nvSpPr>
            <p:spPr>
              <a:xfrm>
                <a:off x="8003719" y="365126"/>
                <a:ext cx="3373179" cy="18271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sz="2200" dirty="0">
                  <a:ea typeface="Cambria Math" panose="02040503050406030204" pitchFamily="18" charset="0"/>
                </a:endParaRPr>
              </a:p>
              <a:p>
                <a:pPr algn="ctr"/>
                <a:endParaRPr lang="en-US" sz="120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200" dirty="0">
                  <a:ea typeface="Cambria Math" panose="02040503050406030204" pitchFamily="18" charset="0"/>
                </a:endParaRPr>
              </a:p>
              <a:p>
                <a:pPr algn="ctr"/>
                <a:endParaRPr lang="en-US" sz="120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sz="2200">
                        <a:latin typeface="Cambria Math"/>
                      </a:rPr>
                      <m:t>~</m:t>
                    </m:r>
                    <m:r>
                      <a:rPr lang="en-US" sz="2200" i="1">
                        <a:latin typeface="Cambria Math"/>
                      </a:rPr>
                      <m:t>𝑁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𝑋</m:t>
                                </m:r>
                              </m:e>
                            </m:acc>
                          </m:sub>
                        </m:sSub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𝑋</m:t>
                                </m:r>
                              </m:e>
                            </m:acc>
                          </m:sub>
                          <m:sup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2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200" i="1">
                        <a:latin typeface="Cambria Math"/>
                      </a:rPr>
                      <m:t>𝑁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8, </m:t>
                        </m:r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54DD36-F777-4527-AAA8-DDD32234C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719" y="365126"/>
                <a:ext cx="3373179" cy="18271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1795846-BFDD-47BD-8C1D-09C571A5DACA}"/>
                  </a:ext>
                </a:extLst>
              </p:cNvPr>
              <p:cNvSpPr txBox="1"/>
              <p:nvPr/>
            </p:nvSpPr>
            <p:spPr>
              <a:xfrm>
                <a:off x="815102" y="1635071"/>
                <a:ext cx="2362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  <a:ea typeface="Cambria Math"/>
                            </a:rPr>
                            <m:t>6.5&lt;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1795846-BFDD-47BD-8C1D-09C571A5D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02" y="1635071"/>
                <a:ext cx="23622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8C8719-3AA0-457A-B455-2CDE0D03ADD7}"/>
                  </a:ext>
                </a:extLst>
              </p:cNvPr>
              <p:cNvSpPr txBox="1"/>
              <p:nvPr/>
            </p:nvSpPr>
            <p:spPr>
              <a:xfrm>
                <a:off x="612640" y="3342344"/>
                <a:ext cx="5257800" cy="801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6.5−8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0.5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  <m:t>  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mbria Math"/>
                            </a:rPr>
                            <m:t>&lt;   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  <m:t>𝑍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  <m:t>    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&lt;   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9−8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0.5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8C8719-3AA0-457A-B455-2CDE0D03A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0" y="3342344"/>
                <a:ext cx="5257800" cy="801566"/>
              </a:xfrm>
              <a:prstGeom prst="rect">
                <a:avLst/>
              </a:prstGeom>
              <a:blipFill>
                <a:blip r:embed="rId5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98F8E8-E423-445C-B539-24B6FEC4DF9B}"/>
                  </a:ext>
                </a:extLst>
              </p:cNvPr>
              <p:cNvSpPr txBox="1"/>
              <p:nvPr/>
            </p:nvSpPr>
            <p:spPr>
              <a:xfrm>
                <a:off x="747319" y="4431601"/>
                <a:ext cx="2895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  <m:t>−3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mbria Math"/>
                            </a:rPr>
                            <m:t>&lt;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/>
                            </a:rPr>
                            <m:t>Z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mbria Math"/>
                            </a:rPr>
                            <m:t>&lt;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98F8E8-E423-445C-B539-24B6FEC4D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19" y="4431601"/>
                <a:ext cx="28956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EC93B6-002D-4578-A56A-116586E6314B}"/>
                  </a:ext>
                </a:extLst>
              </p:cNvPr>
              <p:cNvSpPr txBox="1"/>
              <p:nvPr/>
            </p:nvSpPr>
            <p:spPr>
              <a:xfrm>
                <a:off x="132846" y="2300640"/>
                <a:ext cx="6324600" cy="929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6.5−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e>
                                <m:sub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sub>
                              </m:sSub>
                            </m:den>
                          </m:f>
                          <m:r>
                            <a:rPr lang="en-US" sz="2400">
                              <a:latin typeface="Cambria Math" panose="02040503050406030204" pitchFamily="18" charset="0"/>
                              <a:ea typeface="Cambria Math"/>
                            </a:rPr>
                            <m:t>&lt;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e>
                                <m:sub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sub>
                              </m:sSub>
                            </m:den>
                          </m:f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9−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e>
                                <m:sub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EC93B6-002D-4578-A56A-116586E63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46" y="2300640"/>
                <a:ext cx="6324600" cy="9291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3FAE10BC-4890-4A1A-9FF7-563036C7F8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5466" y="2824419"/>
            <a:ext cx="3886200" cy="20111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ACEE8A-3EA5-4945-AE33-A1976BF65C70}"/>
              </a:ext>
            </a:extLst>
          </p:cNvPr>
          <p:cNvSpPr/>
          <p:nvPr/>
        </p:nvSpPr>
        <p:spPr>
          <a:xfrm>
            <a:off x="3167555" y="2259916"/>
            <a:ext cx="988156" cy="2004604"/>
          </a:xfrm>
          <a:prstGeom prst="rect">
            <a:avLst/>
          </a:prstGeom>
          <a:solidFill>
            <a:srgbClr val="FF0066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66EF19-6604-4794-B974-BE2FFD093424}"/>
              </a:ext>
            </a:extLst>
          </p:cNvPr>
          <p:cNvSpPr/>
          <p:nvPr/>
        </p:nvSpPr>
        <p:spPr>
          <a:xfrm>
            <a:off x="2398972" y="2316218"/>
            <a:ext cx="466823" cy="423050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6354B7-7A39-43AD-9D9C-F8B946DBED18}"/>
              </a:ext>
            </a:extLst>
          </p:cNvPr>
          <p:cNvSpPr/>
          <p:nvPr/>
        </p:nvSpPr>
        <p:spPr>
          <a:xfrm>
            <a:off x="2030253" y="2851872"/>
            <a:ext cx="466823" cy="423050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E7125B-BD76-4984-A76B-DC1EE26DFB41}"/>
              </a:ext>
            </a:extLst>
          </p:cNvPr>
          <p:cNvSpPr/>
          <p:nvPr/>
        </p:nvSpPr>
        <p:spPr>
          <a:xfrm>
            <a:off x="4976651" y="2316218"/>
            <a:ext cx="466823" cy="423050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A5DFAA-851C-45D1-9444-2702F1C661B1}"/>
              </a:ext>
            </a:extLst>
          </p:cNvPr>
          <p:cNvSpPr/>
          <p:nvPr/>
        </p:nvSpPr>
        <p:spPr>
          <a:xfrm>
            <a:off x="4777503" y="2806690"/>
            <a:ext cx="466823" cy="423050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220EF6-42D9-4987-B53D-9181FB726F6A}"/>
              </a:ext>
            </a:extLst>
          </p:cNvPr>
          <p:cNvSpPr/>
          <p:nvPr/>
        </p:nvSpPr>
        <p:spPr>
          <a:xfrm>
            <a:off x="8941974" y="438900"/>
            <a:ext cx="466823" cy="423050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5E9367-A346-4FD9-A558-60812432AA88}"/>
              </a:ext>
            </a:extLst>
          </p:cNvPr>
          <p:cNvSpPr/>
          <p:nvPr/>
        </p:nvSpPr>
        <p:spPr>
          <a:xfrm>
            <a:off x="8708562" y="1052454"/>
            <a:ext cx="466823" cy="423050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4C03DF-144B-4053-9EF9-3F251105B5C3}"/>
              </a:ext>
            </a:extLst>
          </p:cNvPr>
          <p:cNvSpPr/>
          <p:nvPr/>
        </p:nvSpPr>
        <p:spPr>
          <a:xfrm>
            <a:off x="2445010" y="3362221"/>
            <a:ext cx="466823" cy="423050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C0EFF4-CAF2-4D09-B43C-DA5B159381F2}"/>
              </a:ext>
            </a:extLst>
          </p:cNvPr>
          <p:cNvSpPr/>
          <p:nvPr/>
        </p:nvSpPr>
        <p:spPr>
          <a:xfrm>
            <a:off x="1996203" y="3854419"/>
            <a:ext cx="466823" cy="423050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8DCA2A-F215-433F-B0AE-5425B4915784}"/>
              </a:ext>
            </a:extLst>
          </p:cNvPr>
          <p:cNvSpPr/>
          <p:nvPr/>
        </p:nvSpPr>
        <p:spPr>
          <a:xfrm>
            <a:off x="5024709" y="3382636"/>
            <a:ext cx="374586" cy="471783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F04BE4-534F-4FC9-9555-6B586B9D6B5C}"/>
              </a:ext>
            </a:extLst>
          </p:cNvPr>
          <p:cNvSpPr/>
          <p:nvPr/>
        </p:nvSpPr>
        <p:spPr>
          <a:xfrm>
            <a:off x="4673587" y="3823579"/>
            <a:ext cx="466822" cy="471783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4F0813-9895-2E84-158C-45509126A7B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Example 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79A1BF3-E0D9-2CC9-D944-5697061154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… X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NOT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79A1BF3-E0D9-2CC9-D944-569706115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9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00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66A3D-87FE-59C5-C03A-A3B69238A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184611-6EC2-83E5-07DE-B6497B43E1A6}"/>
                  </a:ext>
                </a:extLst>
              </p:cNvPr>
              <p:cNvSpPr txBox="1"/>
              <p:nvPr/>
            </p:nvSpPr>
            <p:spPr>
              <a:xfrm>
                <a:off x="8003719" y="365126"/>
                <a:ext cx="3373179" cy="18271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sz="2200" dirty="0">
                  <a:ea typeface="Cambria Math" panose="02040503050406030204" pitchFamily="18" charset="0"/>
                </a:endParaRPr>
              </a:p>
              <a:p>
                <a:pPr algn="ctr"/>
                <a:endParaRPr lang="en-US" sz="120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200" dirty="0">
                  <a:ea typeface="Cambria Math" panose="02040503050406030204" pitchFamily="18" charset="0"/>
                </a:endParaRPr>
              </a:p>
              <a:p>
                <a:pPr algn="ctr"/>
                <a:endParaRPr lang="en-US" sz="120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sz="2200">
                        <a:latin typeface="Cambria Math"/>
                      </a:rPr>
                      <m:t>~</m:t>
                    </m:r>
                    <m:r>
                      <a:rPr lang="en-US" sz="2200" i="1">
                        <a:latin typeface="Cambria Math"/>
                      </a:rPr>
                      <m:t>𝑁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𝑋</m:t>
                                </m:r>
                              </m:e>
                            </m:acc>
                          </m:sub>
                        </m:sSub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𝑋</m:t>
                                </m:r>
                              </m:e>
                            </m:acc>
                          </m:sub>
                          <m:sup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2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200" i="1">
                        <a:latin typeface="Cambria Math"/>
                      </a:rPr>
                      <m:t>𝑁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8, </m:t>
                        </m:r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184611-6EC2-83E5-07DE-B6497B43E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719" y="365126"/>
                <a:ext cx="3373179" cy="18271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31CB77-269C-836F-197D-07243026EAAF}"/>
                  </a:ext>
                </a:extLst>
              </p:cNvPr>
              <p:cNvSpPr txBox="1"/>
              <p:nvPr/>
            </p:nvSpPr>
            <p:spPr>
              <a:xfrm>
                <a:off x="815102" y="1635071"/>
                <a:ext cx="2362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  <a:ea typeface="Cambria Math"/>
                            </a:rPr>
                            <m:t>6.5&lt;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31CB77-269C-836F-197D-07243026E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02" y="1635071"/>
                <a:ext cx="23622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7AF5A5-938E-E885-7392-680E1A929438}"/>
                  </a:ext>
                </a:extLst>
              </p:cNvPr>
              <p:cNvSpPr txBox="1"/>
              <p:nvPr/>
            </p:nvSpPr>
            <p:spPr>
              <a:xfrm>
                <a:off x="612640" y="3342344"/>
                <a:ext cx="5257800" cy="801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6.5−8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0.5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  <m:t>  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mbria Math"/>
                            </a:rPr>
                            <m:t>&lt;   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  <m:t>𝑍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  <m:t>    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&lt;   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9−8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0.5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7AF5A5-938E-E885-7392-680E1A929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0" y="3342344"/>
                <a:ext cx="5257800" cy="801566"/>
              </a:xfrm>
              <a:prstGeom prst="rect">
                <a:avLst/>
              </a:prstGeom>
              <a:blipFill>
                <a:blip r:embed="rId5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0CCB73-C1D9-DACD-FC24-FF0FE61DCBC2}"/>
                  </a:ext>
                </a:extLst>
              </p:cNvPr>
              <p:cNvSpPr txBox="1"/>
              <p:nvPr/>
            </p:nvSpPr>
            <p:spPr>
              <a:xfrm>
                <a:off x="747319" y="4431601"/>
                <a:ext cx="2895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  <m:t>−3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mbria Math"/>
                            </a:rPr>
                            <m:t>&lt;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/>
                            </a:rPr>
                            <m:t>Z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mbria Math"/>
                            </a:rPr>
                            <m:t>&lt;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0CCB73-C1D9-DACD-FC24-FF0FE61DC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19" y="4431601"/>
                <a:ext cx="28956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2BE4CF-A8B6-04D2-1C17-CD81AEBB7DB6}"/>
                  </a:ext>
                </a:extLst>
              </p:cNvPr>
              <p:cNvSpPr txBox="1"/>
              <p:nvPr/>
            </p:nvSpPr>
            <p:spPr>
              <a:xfrm>
                <a:off x="132846" y="2300640"/>
                <a:ext cx="6324600" cy="929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6.5−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e>
                                <m:sub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sub>
                              </m:sSub>
                            </m:den>
                          </m:f>
                          <m:r>
                            <a:rPr lang="en-US" sz="2400">
                              <a:latin typeface="Cambria Math" panose="02040503050406030204" pitchFamily="18" charset="0"/>
                              <a:ea typeface="Cambria Math"/>
                            </a:rPr>
                            <m:t>&lt;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e>
                                <m:sub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sub>
                              </m:sSub>
                            </m:den>
                          </m:f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9−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e>
                                <m:sub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2BE4CF-A8B6-04D2-1C17-CD81AEBB7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46" y="2300640"/>
                <a:ext cx="6324600" cy="9291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30E5E5B-EBB3-B82D-E81E-9F6B4F4118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5466" y="2824419"/>
            <a:ext cx="3886200" cy="20111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318E63-991B-818A-9831-C3D88E19506E}"/>
              </a:ext>
            </a:extLst>
          </p:cNvPr>
          <p:cNvSpPr/>
          <p:nvPr/>
        </p:nvSpPr>
        <p:spPr>
          <a:xfrm>
            <a:off x="3167555" y="2259916"/>
            <a:ext cx="988156" cy="2004604"/>
          </a:xfrm>
          <a:prstGeom prst="rect">
            <a:avLst/>
          </a:prstGeom>
          <a:solidFill>
            <a:srgbClr val="FF0066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3A82ED-A30E-2217-2BFB-140265203E8F}"/>
              </a:ext>
            </a:extLst>
          </p:cNvPr>
          <p:cNvSpPr/>
          <p:nvPr/>
        </p:nvSpPr>
        <p:spPr>
          <a:xfrm>
            <a:off x="2398972" y="2316218"/>
            <a:ext cx="466823" cy="423050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226F5D-8576-E629-A1DB-EF36AE2B8757}"/>
              </a:ext>
            </a:extLst>
          </p:cNvPr>
          <p:cNvSpPr/>
          <p:nvPr/>
        </p:nvSpPr>
        <p:spPr>
          <a:xfrm>
            <a:off x="2030253" y="2851872"/>
            <a:ext cx="466823" cy="423050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C1CBA5-B1FC-8C3E-D88A-1A5B41548C68}"/>
              </a:ext>
            </a:extLst>
          </p:cNvPr>
          <p:cNvSpPr/>
          <p:nvPr/>
        </p:nvSpPr>
        <p:spPr>
          <a:xfrm>
            <a:off x="4976651" y="2316218"/>
            <a:ext cx="466823" cy="423050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4F41FE-4582-DE26-F610-A26015DF6A1A}"/>
              </a:ext>
            </a:extLst>
          </p:cNvPr>
          <p:cNvSpPr/>
          <p:nvPr/>
        </p:nvSpPr>
        <p:spPr>
          <a:xfrm>
            <a:off x="4777503" y="2806690"/>
            <a:ext cx="466823" cy="423050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457B57-BD81-B49B-1D89-B09F899887BE}"/>
              </a:ext>
            </a:extLst>
          </p:cNvPr>
          <p:cNvSpPr/>
          <p:nvPr/>
        </p:nvSpPr>
        <p:spPr>
          <a:xfrm>
            <a:off x="8941974" y="438900"/>
            <a:ext cx="466823" cy="423050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AB600E-BB62-531B-FAF7-CAE253630F09}"/>
              </a:ext>
            </a:extLst>
          </p:cNvPr>
          <p:cNvSpPr/>
          <p:nvPr/>
        </p:nvSpPr>
        <p:spPr>
          <a:xfrm>
            <a:off x="8708562" y="1052454"/>
            <a:ext cx="466823" cy="423050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71962D-B1A1-FCC2-8595-B9C596D662C3}"/>
              </a:ext>
            </a:extLst>
          </p:cNvPr>
          <p:cNvSpPr/>
          <p:nvPr/>
        </p:nvSpPr>
        <p:spPr>
          <a:xfrm>
            <a:off x="2445010" y="3362221"/>
            <a:ext cx="466823" cy="423050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57A5F9-9F3E-021F-20A6-5E1115B6DA24}"/>
              </a:ext>
            </a:extLst>
          </p:cNvPr>
          <p:cNvSpPr/>
          <p:nvPr/>
        </p:nvSpPr>
        <p:spPr>
          <a:xfrm>
            <a:off x="1996203" y="3854419"/>
            <a:ext cx="466823" cy="423050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DEE597-4E9B-DCCC-2E5F-A8ACE05FDA6B}"/>
              </a:ext>
            </a:extLst>
          </p:cNvPr>
          <p:cNvSpPr/>
          <p:nvPr/>
        </p:nvSpPr>
        <p:spPr>
          <a:xfrm>
            <a:off x="5024709" y="3382636"/>
            <a:ext cx="374586" cy="471783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5B37A8-D097-E9C4-AAED-53B8C43744D8}"/>
              </a:ext>
            </a:extLst>
          </p:cNvPr>
          <p:cNvSpPr/>
          <p:nvPr/>
        </p:nvSpPr>
        <p:spPr>
          <a:xfrm>
            <a:off x="4673587" y="3823579"/>
            <a:ext cx="466822" cy="471783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8423064-99ED-7EAB-F21E-982E27CAE22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Example 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F507A0B-3223-F819-C227-86FA0F2122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… X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NOT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F507A0B-3223-F819-C227-86FA0F212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9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611CDBA-74EE-B555-B092-75857F9FFE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5466" y="2823886"/>
            <a:ext cx="3887231" cy="2011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078D19-72F4-4994-6EE7-65D734F80E43}"/>
                  </a:ext>
                </a:extLst>
              </p:cNvPr>
              <p:cNvSpPr txBox="1"/>
              <p:nvPr/>
            </p:nvSpPr>
            <p:spPr>
              <a:xfrm>
                <a:off x="803140" y="5193613"/>
                <a:ext cx="4876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  <m:t>−3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mbria Math"/>
                            </a:rPr>
                            <m:t>&lt;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/>
                            </a:rPr>
                            <m:t>Z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mbria Math"/>
                            </a:rPr>
                            <m:t>&lt;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  <m:t>0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mbria Math"/>
                            </a:rPr>
                            <m:t>&lt;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/>
                            </a:rPr>
                            <m:t>Z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mbria Math"/>
                            </a:rPr>
                            <m:t>&lt;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078D19-72F4-4994-6EE7-65D734F80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40" y="5193613"/>
                <a:ext cx="487680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F6A7EF0-A9AA-A1CF-1734-3D391A92E6F4}"/>
                  </a:ext>
                </a:extLst>
              </p:cNvPr>
              <p:cNvSpPr txBox="1"/>
              <p:nvPr/>
            </p:nvSpPr>
            <p:spPr>
              <a:xfrm>
                <a:off x="891302" y="5811610"/>
                <a:ext cx="2535422" cy="79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400" i="1" dirty="0">
                              <a:latin typeface="Cambria Math" panose="02040503050406030204" pitchFamily="18" charset="0"/>
                            </a:rPr>
                            <m:t>99.7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%</m:t>
                          </m:r>
                        </m:num>
                        <m:den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400" i="1" dirty="0">
                              <a:latin typeface="Cambria Math" panose="02040503050406030204" pitchFamily="18" charset="0"/>
                            </a:rPr>
                            <m:t>95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%</m:t>
                          </m:r>
                        </m:num>
                        <m:den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F6A7EF0-A9AA-A1CF-1734-3D391A92E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02" y="5811610"/>
                <a:ext cx="2535422" cy="791307"/>
              </a:xfrm>
              <a:prstGeom prst="rect">
                <a:avLst/>
              </a:prstGeom>
              <a:blipFill>
                <a:blip r:embed="rId12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9633FD-6365-A66E-4944-D7D9258003E4}"/>
                  </a:ext>
                </a:extLst>
              </p:cNvPr>
              <p:cNvSpPr txBox="1"/>
              <p:nvPr/>
            </p:nvSpPr>
            <p:spPr>
              <a:xfrm>
                <a:off x="3177302" y="5991127"/>
                <a:ext cx="17955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a:rPr lang="en-US" altLang="en-US" sz="2400" i="1" dirty="0">
                          <a:latin typeface="Cambria Math" panose="02040503050406030204" pitchFamily="18" charset="0"/>
                        </a:rPr>
                        <m:t>0.974</m:t>
                      </m:r>
                    </m:oMath>
                  </m:oMathPara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9633FD-6365-A66E-4944-D7D925800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02" y="5991127"/>
                <a:ext cx="179557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CD182C7-8EC0-CEF7-9668-06BBC5D805B2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1424702" y="5655277"/>
            <a:ext cx="181683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AC8FA8-2C9B-6521-5A42-CC9B654F2628}"/>
              </a:ext>
            </a:extLst>
          </p:cNvPr>
          <p:cNvCxnSpPr>
            <a:cxnSpLocks/>
          </p:cNvCxnSpPr>
          <p:nvPr/>
        </p:nvCxnSpPr>
        <p:spPr>
          <a:xfrm>
            <a:off x="1415843" y="6680500"/>
            <a:ext cx="770417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848636F-2159-AA7B-6C1C-6DC95BACE03E}"/>
              </a:ext>
            </a:extLst>
          </p:cNvPr>
          <p:cNvCxnSpPr/>
          <p:nvPr/>
        </p:nvCxnSpPr>
        <p:spPr>
          <a:xfrm>
            <a:off x="3675259" y="5655277"/>
            <a:ext cx="1816838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38AE4DC-C588-2317-73EC-0A2A35C7E310}"/>
              </a:ext>
            </a:extLst>
          </p:cNvPr>
          <p:cNvCxnSpPr>
            <a:cxnSpLocks/>
          </p:cNvCxnSpPr>
          <p:nvPr/>
        </p:nvCxnSpPr>
        <p:spPr>
          <a:xfrm>
            <a:off x="2595392" y="6680500"/>
            <a:ext cx="637289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48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/>
      <p:bldP spid="33" grpId="0"/>
      <p:bldP spid="3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53AF7-8C80-FBFE-CDCA-7EA47417E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6402798F-8FD9-4D01-7F81-617051674B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24000"/>
                <a:ext cx="9982200" cy="507902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r>
                  <a:rPr lang="en-US" sz="2400" dirty="0">
                    <a:latin typeface="+mj-lt"/>
                    <a:cs typeface="Times New Roman" panose="02020603050405020304" pitchFamily="18" charset="0"/>
                  </a:rPr>
                  <a:t>Suppose a population has mean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=368</m:t>
                    </m:r>
                  </m:oMath>
                </a14:m>
                <a:r>
                  <a:rPr lang="en-US" sz="2400" dirty="0">
                    <a:latin typeface="+mj-lt"/>
                    <a:cs typeface="Times New Roman" panose="02020603050405020304" pitchFamily="18" charset="0"/>
                  </a:rPr>
                  <a:t> and standard deviation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=15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dirty="0">
                    <a:latin typeface="+mj-lt"/>
                    <a:cs typeface="Times New Roman" panose="02020603050405020304" pitchFamily="18" charset="0"/>
                  </a:rPr>
                  <a:t>A random sample of size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=25</m:t>
                    </m:r>
                  </m:oMath>
                </a14:m>
                <a:r>
                  <a:rPr lang="en-US" sz="2400" dirty="0">
                    <a:latin typeface="+mj-lt"/>
                    <a:cs typeface="Times New Roman" panose="02020603050405020304" pitchFamily="18" charset="0"/>
                  </a:rPr>
                  <a:t> is selected.</a:t>
                </a:r>
              </a:p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endParaRPr lang="en-US" sz="2400" dirty="0">
                  <a:latin typeface="+mj-lt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r>
                  <a:rPr lang="en-US" sz="2400" b="1" i="1" dirty="0">
                    <a:latin typeface="+mj-lt"/>
                    <a:cs typeface="Times New Roman" panose="02020603050405020304" pitchFamily="18" charset="0"/>
                  </a:rPr>
                  <a:t>Q. </a:t>
                </a:r>
                <a:r>
                  <a:rPr lang="en-US" sz="2400" dirty="0">
                    <a:latin typeface="+mj-lt"/>
                    <a:cs typeface="Times New Roman" panose="02020603050405020304" pitchFamily="18" charset="0"/>
                  </a:rPr>
                  <a:t>What is a </a:t>
                </a:r>
                <a:r>
                  <a:rPr lang="en-US" sz="2400" dirty="0">
                    <a:solidFill>
                      <a:srgbClr val="7030A0"/>
                    </a:solidFill>
                    <a:latin typeface="+mj-lt"/>
                    <a:cs typeface="Times New Roman" panose="02020603050405020304" pitchFamily="18" charset="0"/>
                  </a:rPr>
                  <a:t>symmetrically distributed interval around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+mj-lt"/>
                    <a:cs typeface="Times New Roman" panose="02020603050405020304" pitchFamily="18" charset="0"/>
                  </a:rPr>
                  <a:t>that includes 95% of all sample means?</a:t>
                </a: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6402798F-8FD9-4D01-7F81-617051674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4000"/>
                <a:ext cx="9982200" cy="5079023"/>
              </a:xfrm>
              <a:prstGeom prst="rect">
                <a:avLst/>
              </a:prstGeom>
              <a:blipFill>
                <a:blip r:embed="rId3"/>
                <a:stretch>
                  <a:fillRect l="-1017" t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1612DFF6-46CB-FA12-6D00-70396F213292}"/>
              </a:ext>
            </a:extLst>
          </p:cNvPr>
          <p:cNvSpPr/>
          <p:nvPr/>
        </p:nvSpPr>
        <p:spPr>
          <a:xfrm>
            <a:off x="4792075" y="1558025"/>
            <a:ext cx="320040" cy="45720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9358DF-225E-CB7F-B14F-0B33C3E12B16}"/>
              </a:ext>
            </a:extLst>
          </p:cNvPr>
          <p:cNvSpPr/>
          <p:nvPr/>
        </p:nvSpPr>
        <p:spPr>
          <a:xfrm>
            <a:off x="8745950" y="1558025"/>
            <a:ext cx="320040" cy="457200"/>
          </a:xfrm>
          <a:prstGeom prst="rect">
            <a:avLst/>
          </a:prstGeom>
          <a:solidFill>
            <a:srgbClr val="00B05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14E129C-AF8D-11CE-9714-5493D820202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Example 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8A65586-4260-7D10-4709-634C47090D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… X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NOT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8A65586-4260-7D10-4709-634C47090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4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86870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716EC-6BEB-17E3-0783-C5529A9D0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931D2EBA-7C20-0036-8F99-3DA0AA68CB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24000"/>
                <a:ext cx="9982200" cy="507902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r>
                  <a:rPr lang="en-US" sz="2400" dirty="0">
                    <a:latin typeface="+mj-lt"/>
                    <a:cs typeface="Times New Roman" panose="02020603050405020304" pitchFamily="18" charset="0"/>
                  </a:rPr>
                  <a:t>Suppose a population has mean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=368</m:t>
                    </m:r>
                  </m:oMath>
                </a14:m>
                <a:r>
                  <a:rPr lang="en-US" sz="2400" dirty="0">
                    <a:latin typeface="+mj-lt"/>
                    <a:cs typeface="Times New Roman" panose="02020603050405020304" pitchFamily="18" charset="0"/>
                  </a:rPr>
                  <a:t> and standard deviation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=15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dirty="0">
                    <a:latin typeface="+mj-lt"/>
                    <a:cs typeface="Times New Roman" panose="02020603050405020304" pitchFamily="18" charset="0"/>
                  </a:rPr>
                  <a:t>A random sample of size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=25</m:t>
                    </m:r>
                  </m:oMath>
                </a14:m>
                <a:r>
                  <a:rPr lang="en-US" sz="2400" dirty="0">
                    <a:latin typeface="+mj-lt"/>
                    <a:cs typeface="Times New Roman" panose="02020603050405020304" pitchFamily="18" charset="0"/>
                  </a:rPr>
                  <a:t> is selected.</a:t>
                </a:r>
              </a:p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r>
                  <a:rPr lang="en-US" sz="2400" b="1" i="1" dirty="0">
                    <a:latin typeface="+mj-lt"/>
                    <a:cs typeface="Times New Roman" panose="02020603050405020304" pitchFamily="18" charset="0"/>
                  </a:rPr>
                  <a:t>Q. </a:t>
                </a:r>
                <a:r>
                  <a:rPr lang="en-US" sz="2400" dirty="0">
                    <a:latin typeface="+mj-lt"/>
                    <a:cs typeface="Times New Roman" panose="02020603050405020304" pitchFamily="18" charset="0"/>
                  </a:rPr>
                  <a:t>What is a </a:t>
                </a:r>
                <a:r>
                  <a:rPr lang="en-US" sz="2400" dirty="0">
                    <a:solidFill>
                      <a:srgbClr val="7030A0"/>
                    </a:solidFill>
                    <a:latin typeface="+mj-lt"/>
                    <a:cs typeface="Times New Roman" panose="02020603050405020304" pitchFamily="18" charset="0"/>
                  </a:rPr>
                  <a:t>symmetrically distributed interval around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+mj-lt"/>
                    <a:cs typeface="Times New Roman" panose="02020603050405020304" pitchFamily="18" charset="0"/>
                  </a:rPr>
                  <a:t>that includes 95% of all sample means?</a:t>
                </a:r>
              </a:p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r>
                  <a:rPr lang="en-US" altLang="en-US" sz="2400" b="1" i="1" dirty="0">
                    <a:latin typeface="+mj-lt"/>
                  </a:rPr>
                  <a:t>Step 1: </a:t>
                </a:r>
                <a:r>
                  <a:rPr lang="en-US" altLang="en-US" sz="2400" dirty="0">
                    <a:latin typeface="+mj-lt"/>
                  </a:rPr>
                  <a:t>Find the Z value for the known probability.</a:t>
                </a:r>
                <a:endParaRPr lang="en-US" sz="2400" dirty="0">
                  <a:latin typeface="+mj-lt"/>
                  <a:ea typeface="Cambria Math"/>
                </a:endParaRP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931D2EBA-7C20-0036-8F99-3DA0AA68C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4000"/>
                <a:ext cx="9982200" cy="5079023"/>
              </a:xfrm>
              <a:prstGeom prst="rect">
                <a:avLst/>
              </a:prstGeom>
              <a:blipFill>
                <a:blip r:embed="rId3"/>
                <a:stretch>
                  <a:fillRect l="-1017" t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1447F46F-D9EA-D469-C037-59A17F9A3D0D}"/>
              </a:ext>
            </a:extLst>
          </p:cNvPr>
          <p:cNvSpPr/>
          <p:nvPr/>
        </p:nvSpPr>
        <p:spPr>
          <a:xfrm>
            <a:off x="4792075" y="1558025"/>
            <a:ext cx="320040" cy="45720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F07812-7825-4D05-3044-36BC7202AF50}"/>
              </a:ext>
            </a:extLst>
          </p:cNvPr>
          <p:cNvSpPr/>
          <p:nvPr/>
        </p:nvSpPr>
        <p:spPr>
          <a:xfrm>
            <a:off x="8745950" y="1558025"/>
            <a:ext cx="320040" cy="457200"/>
          </a:xfrm>
          <a:prstGeom prst="rect">
            <a:avLst/>
          </a:prstGeom>
          <a:solidFill>
            <a:srgbClr val="00B05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D201C83-23FD-DB71-77D6-726A00D173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Example 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988FF62A-132C-E910-B138-0F058C95EE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… X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NOT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988FF62A-132C-E910-B138-0F058C95E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4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127788A-AD81-CDB6-9C3F-0C30EC998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3814075"/>
            <a:ext cx="6553200" cy="297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896AD2-CB15-BB14-2C4B-F43DA529A1B2}"/>
              </a:ext>
            </a:extLst>
          </p:cNvPr>
          <p:cNvSpPr txBox="1"/>
          <p:nvPr/>
        </p:nvSpPr>
        <p:spPr>
          <a:xfrm>
            <a:off x="5652977" y="3812304"/>
            <a:ext cx="990600" cy="492443"/>
          </a:xfrm>
          <a:prstGeom prst="rect">
            <a:avLst/>
          </a:prstGeom>
          <a:solidFill>
            <a:srgbClr val="7030A0">
              <a:alpha val="20000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644671-F687-B3DD-25C6-51D32F617E6C}"/>
              </a:ext>
            </a:extLst>
          </p:cNvPr>
          <p:cNvCxnSpPr>
            <a:cxnSpLocks/>
          </p:cNvCxnSpPr>
          <p:nvPr/>
        </p:nvCxnSpPr>
        <p:spPr>
          <a:xfrm>
            <a:off x="6712690" y="4260445"/>
            <a:ext cx="831111" cy="5597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9882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63965B5-D966-4A5A-9922-A91205660C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35071"/>
                <a:ext cx="9753600" cy="519457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r>
                  <a:rPr lang="en-US" sz="2400" b="1" i="1" dirty="0">
                    <a:latin typeface="+mj-lt"/>
                    <a:cs typeface="Times New Roman" panose="02020603050405020304" pitchFamily="18" charset="0"/>
                  </a:rPr>
                  <a:t>Q. </a:t>
                </a:r>
                <a:r>
                  <a:rPr lang="en-US" sz="2400" dirty="0">
                    <a:latin typeface="+mj-lt"/>
                    <a:cs typeface="Times New Roman" panose="02020603050405020304" pitchFamily="18" charset="0"/>
                  </a:rPr>
                  <a:t>What is a </a:t>
                </a:r>
                <a:r>
                  <a:rPr lang="en-US" sz="2400" dirty="0">
                    <a:solidFill>
                      <a:srgbClr val="7030A0"/>
                    </a:solidFill>
                    <a:latin typeface="+mj-lt"/>
                    <a:cs typeface="Times New Roman" panose="02020603050405020304" pitchFamily="18" charset="0"/>
                  </a:rPr>
                  <a:t>symmetrically distributed interval around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+mj-lt"/>
                    <a:cs typeface="Times New Roman" panose="02020603050405020304" pitchFamily="18" charset="0"/>
                  </a:rPr>
                  <a:t>that includes 95% of all sample means?</a:t>
                </a:r>
              </a:p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r>
                  <a:rPr lang="en-US" altLang="en-US" sz="2400" dirty="0">
                    <a:latin typeface="+mj-lt"/>
                  </a:rPr>
                  <a:t>Step 2: Convert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40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 to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63965B5-D966-4A5A-9922-A91205660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35071"/>
                <a:ext cx="9753600" cy="5194576"/>
              </a:xfrm>
              <a:prstGeom prst="rect">
                <a:avLst/>
              </a:prstGeom>
              <a:blipFill>
                <a:blip r:embed="rId3"/>
                <a:stretch>
                  <a:fillRect l="-1040" t="-732" r="-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7">
                <a:extLst>
                  <a:ext uri="{FF2B5EF4-FFF2-40B4-BE49-F238E27FC236}">
                    <a16:creationId xmlns:a16="http://schemas.microsoft.com/office/drawing/2014/main" id="{8552E481-F49F-4334-A596-DCFCDE131EFC}"/>
                  </a:ext>
                </a:extLst>
              </p:cNvPr>
              <p:cNvSpPr txBox="1"/>
              <p:nvPr/>
            </p:nvSpPr>
            <p:spPr bwMode="auto">
              <a:xfrm>
                <a:off x="889788" y="3249390"/>
                <a:ext cx="4419600" cy="7050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>
                    <a:latin typeface="+mj-lt"/>
                  </a:rPr>
                  <a:t>Upper bound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br>
                  <a:rPr lang="en-US" sz="2200" dirty="0">
                    <a:solidFill>
                      <a:srgbClr val="000000"/>
                    </a:solidFill>
                    <a:latin typeface="+mj-lt"/>
                  </a:rPr>
                </a:br>
                <a:endParaRPr 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Object 7">
                <a:extLst>
                  <a:ext uri="{FF2B5EF4-FFF2-40B4-BE49-F238E27FC236}">
                    <a16:creationId xmlns:a16="http://schemas.microsoft.com/office/drawing/2014/main" id="{8552E481-F49F-4334-A596-DCFCDE131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9788" y="3249390"/>
                <a:ext cx="4419600" cy="705068"/>
              </a:xfrm>
              <a:prstGeom prst="rect">
                <a:avLst/>
              </a:prstGeom>
              <a:blipFill>
                <a:blip r:embed="rId4"/>
                <a:stretch>
                  <a:fillRect l="-2006" t="-701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7">
                <a:extLst>
                  <a:ext uri="{FF2B5EF4-FFF2-40B4-BE49-F238E27FC236}">
                    <a16:creationId xmlns:a16="http://schemas.microsoft.com/office/drawing/2014/main" id="{4D6878BD-1C1E-454C-B40B-9566A618209C}"/>
                  </a:ext>
                </a:extLst>
              </p:cNvPr>
              <p:cNvSpPr txBox="1"/>
              <p:nvPr/>
            </p:nvSpPr>
            <p:spPr bwMode="auto">
              <a:xfrm>
                <a:off x="3099588" y="3675218"/>
                <a:ext cx="3721000" cy="8783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+</m:t>
                      </m:r>
                      <m:r>
                        <m:rPr>
                          <m:nor/>
                        </m:rP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Object 7">
                <a:extLst>
                  <a:ext uri="{FF2B5EF4-FFF2-40B4-BE49-F238E27FC236}">
                    <a16:creationId xmlns:a16="http://schemas.microsoft.com/office/drawing/2014/main" id="{4D6878BD-1C1E-454C-B40B-9566A6182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9588" y="3675218"/>
                <a:ext cx="3721000" cy="878389"/>
              </a:xfrm>
              <a:prstGeom prst="rect">
                <a:avLst/>
              </a:prstGeom>
              <a:blipFill>
                <a:blip r:embed="rId5"/>
                <a:stretch>
                  <a:fillRect b="-28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7">
                <a:extLst>
                  <a:ext uri="{FF2B5EF4-FFF2-40B4-BE49-F238E27FC236}">
                    <a16:creationId xmlns:a16="http://schemas.microsoft.com/office/drawing/2014/main" id="{D8FBDE7D-1199-44B5-B535-5CFDF52530F7}"/>
                  </a:ext>
                </a:extLst>
              </p:cNvPr>
              <p:cNvSpPr txBox="1"/>
              <p:nvPr/>
            </p:nvSpPr>
            <p:spPr bwMode="auto">
              <a:xfrm>
                <a:off x="5364589" y="5493989"/>
                <a:ext cx="962998" cy="5127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374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Object 7">
                <a:extLst>
                  <a:ext uri="{FF2B5EF4-FFF2-40B4-BE49-F238E27FC236}">
                    <a16:creationId xmlns:a16="http://schemas.microsoft.com/office/drawing/2014/main" id="{D8FBDE7D-1199-44B5-B535-5CFDF5253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64589" y="5493989"/>
                <a:ext cx="962998" cy="5127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7">
                <a:extLst>
                  <a:ext uri="{FF2B5EF4-FFF2-40B4-BE49-F238E27FC236}">
                    <a16:creationId xmlns:a16="http://schemas.microsoft.com/office/drawing/2014/main" id="{1922BB6D-9442-40EB-9C4E-318329178685}"/>
                  </a:ext>
                </a:extLst>
              </p:cNvPr>
              <p:cNvSpPr txBox="1"/>
              <p:nvPr/>
            </p:nvSpPr>
            <p:spPr bwMode="auto">
              <a:xfrm>
                <a:off x="3099588" y="5323967"/>
                <a:ext cx="2438400" cy="8783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=368  +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</m:ra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6" name="Object 7">
                <a:extLst>
                  <a:ext uri="{FF2B5EF4-FFF2-40B4-BE49-F238E27FC236}">
                    <a16:creationId xmlns:a16="http://schemas.microsoft.com/office/drawing/2014/main" id="{1922BB6D-9442-40EB-9C4E-318329178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9588" y="5323967"/>
                <a:ext cx="2438400" cy="878389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A26E90-55EE-4A41-8FB1-2C04FBDFD382}"/>
                  </a:ext>
                </a:extLst>
              </p:cNvPr>
              <p:cNvSpPr txBox="1"/>
              <p:nvPr/>
            </p:nvSpPr>
            <p:spPr>
              <a:xfrm>
                <a:off x="955530" y="4275644"/>
                <a:ext cx="1507608" cy="158504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>
                    <a:latin typeface="Cambria Math" panose="02040503050406030204" pitchFamily="18" charset="0"/>
                  </a:rPr>
                  <a:t>  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=368</m:t>
                      </m:r>
                    </m:oMath>
                  </m:oMathPara>
                </a14:m>
                <a:endParaRPr lang="en-US" sz="2200" dirty="0">
                  <a:ea typeface="Cambria Math" panose="02040503050406030204" pitchFamily="18" charset="0"/>
                </a:endParaRPr>
              </a:p>
              <a:p>
                <a:pPr algn="ctr"/>
                <a:endParaRPr lang="en-US" sz="120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200" dirty="0">
                  <a:ea typeface="Cambria Math" panose="02040503050406030204" pitchFamily="18" charset="0"/>
                </a:endParaRPr>
              </a:p>
              <a:p>
                <a:pPr algn="ctr"/>
                <a:endParaRPr lang="en-US" sz="120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sz="1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A26E90-55EE-4A41-8FB1-2C04FBDFD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530" y="4275644"/>
                <a:ext cx="1507608" cy="15850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F3DE1705-6F5B-455E-A2D8-4F09A934BA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0700" y="2630373"/>
            <a:ext cx="3561512" cy="20728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EDCECB-F76C-4386-BB69-94BA0F113F08}"/>
              </a:ext>
            </a:extLst>
          </p:cNvPr>
          <p:cNvCxnSpPr>
            <a:cxnSpLocks/>
          </p:cNvCxnSpPr>
          <p:nvPr/>
        </p:nvCxnSpPr>
        <p:spPr>
          <a:xfrm>
            <a:off x="8606404" y="4585144"/>
            <a:ext cx="12801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2A9725B-BD28-49CC-9142-65277E8936AA}"/>
              </a:ext>
            </a:extLst>
          </p:cNvPr>
          <p:cNvSpPr txBox="1"/>
          <p:nvPr/>
        </p:nvSpPr>
        <p:spPr>
          <a:xfrm>
            <a:off x="9888968" y="4002911"/>
            <a:ext cx="6844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374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3AB6E4-E53D-411C-80D8-7B511076A30C}"/>
              </a:ext>
            </a:extLst>
          </p:cNvPr>
          <p:cNvSpPr txBox="1"/>
          <p:nvPr/>
        </p:nvSpPr>
        <p:spPr>
          <a:xfrm>
            <a:off x="10157836" y="2161098"/>
            <a:ext cx="746542" cy="430887"/>
          </a:xfrm>
          <a:prstGeom prst="rect">
            <a:avLst/>
          </a:prstGeom>
          <a:solidFill>
            <a:srgbClr val="7030A0">
              <a:alpha val="20000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1E22D2-0734-47DE-8BA0-9B09743B5D14}"/>
              </a:ext>
            </a:extLst>
          </p:cNvPr>
          <p:cNvCxnSpPr>
            <a:cxnSpLocks/>
          </p:cNvCxnSpPr>
          <p:nvPr/>
        </p:nvCxnSpPr>
        <p:spPr>
          <a:xfrm flipH="1">
            <a:off x="9762019" y="2705159"/>
            <a:ext cx="540489" cy="544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3E1079C0-F8B4-4F29-9412-A3C1E6FFEB6E}"/>
              </a:ext>
            </a:extLst>
          </p:cNvPr>
          <p:cNvSpPr/>
          <p:nvPr/>
        </p:nvSpPr>
        <p:spPr>
          <a:xfrm>
            <a:off x="9894680" y="3976249"/>
            <a:ext cx="526312" cy="95168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8363F9-9772-578C-798F-D06A8C5699F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Example 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FEF24E78-B189-A882-9E42-AB51543A9C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… X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NOT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FEF24E78-B189-A882-9E42-AB51543A9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10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7">
                <a:extLst>
                  <a:ext uri="{FF2B5EF4-FFF2-40B4-BE49-F238E27FC236}">
                    <a16:creationId xmlns:a16="http://schemas.microsoft.com/office/drawing/2014/main" id="{57338E39-AF57-BED0-3DEB-0659D3A45125}"/>
                  </a:ext>
                </a:extLst>
              </p:cNvPr>
              <p:cNvSpPr txBox="1"/>
              <p:nvPr/>
            </p:nvSpPr>
            <p:spPr bwMode="auto">
              <a:xfrm>
                <a:off x="3099588" y="4553607"/>
                <a:ext cx="3721000" cy="8783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+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Object 7">
                <a:extLst>
                  <a:ext uri="{FF2B5EF4-FFF2-40B4-BE49-F238E27FC236}">
                    <a16:creationId xmlns:a16="http://schemas.microsoft.com/office/drawing/2014/main" id="{57338E39-AF57-BED0-3DEB-0659D3A45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9588" y="4553607"/>
                <a:ext cx="3721000" cy="878389"/>
              </a:xfrm>
              <a:prstGeom prst="rect">
                <a:avLst/>
              </a:prstGeom>
              <a:blipFill>
                <a:blip r:embed="rId11"/>
                <a:stretch>
                  <a:fillRect b="-42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7380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1B175-CDFD-71BD-9A9C-E99C80560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9B7DAB6B-1D68-DEB2-E0F8-4E52A3B201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35071"/>
                <a:ext cx="9753600" cy="519457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r>
                  <a:rPr lang="en-US" sz="2400" b="1" i="1" dirty="0">
                    <a:latin typeface="+mj-lt"/>
                    <a:cs typeface="Times New Roman" panose="02020603050405020304" pitchFamily="18" charset="0"/>
                  </a:rPr>
                  <a:t>Q. </a:t>
                </a:r>
                <a:r>
                  <a:rPr lang="en-US" sz="2400" dirty="0">
                    <a:latin typeface="+mj-lt"/>
                    <a:cs typeface="Times New Roman" panose="02020603050405020304" pitchFamily="18" charset="0"/>
                  </a:rPr>
                  <a:t>What is a </a:t>
                </a:r>
                <a:r>
                  <a:rPr lang="en-US" sz="2400" dirty="0">
                    <a:solidFill>
                      <a:srgbClr val="7030A0"/>
                    </a:solidFill>
                    <a:latin typeface="+mj-lt"/>
                    <a:cs typeface="Times New Roman" panose="02020603050405020304" pitchFamily="18" charset="0"/>
                  </a:rPr>
                  <a:t>symmetrically distributed interval around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+mj-lt"/>
                    <a:cs typeface="Times New Roman" panose="02020603050405020304" pitchFamily="18" charset="0"/>
                  </a:rPr>
                  <a:t>that includes 95% of all sample means?</a:t>
                </a:r>
              </a:p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r>
                  <a:rPr lang="en-US" altLang="en-US" sz="2400" dirty="0">
                    <a:latin typeface="+mj-lt"/>
                  </a:rPr>
                  <a:t>Step 2: Convert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40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 to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9B7DAB6B-1D68-DEB2-E0F8-4E52A3B20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35071"/>
                <a:ext cx="9753600" cy="5194576"/>
              </a:xfrm>
              <a:prstGeom prst="rect">
                <a:avLst/>
              </a:prstGeom>
              <a:blipFill>
                <a:blip r:embed="rId3"/>
                <a:stretch>
                  <a:fillRect l="-1040" t="-732" r="-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F32695E-E89A-A7ED-7F39-C8C098608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700" y="2630373"/>
            <a:ext cx="3561512" cy="20728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9151A6-B9E0-23F3-532C-CB1FCEB6EB13}"/>
              </a:ext>
            </a:extLst>
          </p:cNvPr>
          <p:cNvCxnSpPr>
            <a:cxnSpLocks/>
          </p:cNvCxnSpPr>
          <p:nvPr/>
        </p:nvCxnSpPr>
        <p:spPr>
          <a:xfrm>
            <a:off x="8606404" y="4585144"/>
            <a:ext cx="12801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3E32501-4374-A8D5-CD65-9F2EA57639CB}"/>
              </a:ext>
            </a:extLst>
          </p:cNvPr>
          <p:cNvSpPr txBox="1"/>
          <p:nvPr/>
        </p:nvSpPr>
        <p:spPr>
          <a:xfrm>
            <a:off x="9888968" y="4002911"/>
            <a:ext cx="6844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374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E1D9BA-FBD4-6AB6-E8E2-7A700BFCFD5A}"/>
              </a:ext>
            </a:extLst>
          </p:cNvPr>
          <p:cNvSpPr txBox="1"/>
          <p:nvPr/>
        </p:nvSpPr>
        <p:spPr>
          <a:xfrm>
            <a:off x="10157836" y="2161098"/>
            <a:ext cx="746542" cy="430887"/>
          </a:xfrm>
          <a:prstGeom prst="rect">
            <a:avLst/>
          </a:prstGeom>
          <a:solidFill>
            <a:srgbClr val="7030A0">
              <a:alpha val="20000"/>
            </a:srgb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53F685-C1B7-A6AA-49C5-80FAF61F182A}"/>
              </a:ext>
            </a:extLst>
          </p:cNvPr>
          <p:cNvCxnSpPr>
            <a:cxnSpLocks/>
          </p:cNvCxnSpPr>
          <p:nvPr/>
        </p:nvCxnSpPr>
        <p:spPr>
          <a:xfrm flipH="1">
            <a:off x="9762019" y="2705159"/>
            <a:ext cx="540489" cy="544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4EC8D50-2BFC-6DAC-9364-CDB39C35A51A}"/>
              </a:ext>
            </a:extLst>
          </p:cNvPr>
          <p:cNvSpPr/>
          <p:nvPr/>
        </p:nvSpPr>
        <p:spPr>
          <a:xfrm>
            <a:off x="9894680" y="3976249"/>
            <a:ext cx="526312" cy="95168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5442DC-5F81-D919-914F-5F02233EFF7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Example 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78CCDC03-9F5F-6551-5CDB-F3CF7FD7AF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… X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NOT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78CCDC03-9F5F-6551-5CDB-F3CF7FD7A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5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7">
                <a:extLst>
                  <a:ext uri="{FF2B5EF4-FFF2-40B4-BE49-F238E27FC236}">
                    <a16:creationId xmlns:a16="http://schemas.microsoft.com/office/drawing/2014/main" id="{949933BC-A194-5E0E-D8ED-1D3D43FB82FC}"/>
                  </a:ext>
                </a:extLst>
              </p:cNvPr>
              <p:cNvSpPr txBox="1"/>
              <p:nvPr/>
            </p:nvSpPr>
            <p:spPr bwMode="auto">
              <a:xfrm>
                <a:off x="1006274" y="3249390"/>
                <a:ext cx="4771950" cy="7050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latin typeface="+mj-lt"/>
                  </a:rPr>
                  <a:t>Lower bound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br>
                  <a:rPr lang="en-US" sz="2400" dirty="0">
                    <a:solidFill>
                      <a:srgbClr val="000000"/>
                    </a:solidFill>
                    <a:latin typeface="+mj-lt"/>
                  </a:rPr>
                </a:br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Object 7">
                <a:extLst>
                  <a:ext uri="{FF2B5EF4-FFF2-40B4-BE49-F238E27FC236}">
                    <a16:creationId xmlns:a16="http://schemas.microsoft.com/office/drawing/2014/main" id="{949933BC-A194-5E0E-D8ED-1D3D43FB8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6274" y="3249390"/>
                <a:ext cx="4771950" cy="705068"/>
              </a:xfrm>
              <a:prstGeom prst="rect">
                <a:avLst/>
              </a:prstGeom>
              <a:blipFill>
                <a:blip r:embed="rId6"/>
                <a:stretch>
                  <a:fillRect l="-2122" t="-526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7">
                <a:extLst>
                  <a:ext uri="{FF2B5EF4-FFF2-40B4-BE49-F238E27FC236}">
                    <a16:creationId xmlns:a16="http://schemas.microsoft.com/office/drawing/2014/main" id="{FF5AB641-F847-EC53-E27B-E0E0D3BBD4BA}"/>
                  </a:ext>
                </a:extLst>
              </p:cNvPr>
              <p:cNvSpPr txBox="1"/>
              <p:nvPr/>
            </p:nvSpPr>
            <p:spPr bwMode="auto">
              <a:xfrm>
                <a:off x="3216074" y="3729029"/>
                <a:ext cx="3721000" cy="8783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+</m:t>
                      </m:r>
                      <m:r>
                        <m:rPr>
                          <m:nor/>
                        </m:rP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Object 7">
                <a:extLst>
                  <a:ext uri="{FF2B5EF4-FFF2-40B4-BE49-F238E27FC236}">
                    <a16:creationId xmlns:a16="http://schemas.microsoft.com/office/drawing/2014/main" id="{FF5AB641-F847-EC53-E27B-E0E0D3BBD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16074" y="3729029"/>
                <a:ext cx="3721000" cy="878389"/>
              </a:xfrm>
              <a:prstGeom prst="rect">
                <a:avLst/>
              </a:prstGeom>
              <a:blipFill>
                <a:blip r:embed="rId7"/>
                <a:stretch>
                  <a:fillRect b="-42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>
                <a:extLst>
                  <a:ext uri="{FF2B5EF4-FFF2-40B4-BE49-F238E27FC236}">
                    <a16:creationId xmlns:a16="http://schemas.microsoft.com/office/drawing/2014/main" id="{7AED543E-21DF-215F-F27F-C7C24B51A4FA}"/>
                  </a:ext>
                </a:extLst>
              </p:cNvPr>
              <p:cNvSpPr txBox="1"/>
              <p:nvPr/>
            </p:nvSpPr>
            <p:spPr bwMode="auto">
              <a:xfrm>
                <a:off x="3216074" y="4553607"/>
                <a:ext cx="3721000" cy="8783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+(−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2)</m:t>
                      </m:r>
                      <m: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Object 7">
                <a:extLst>
                  <a:ext uri="{FF2B5EF4-FFF2-40B4-BE49-F238E27FC236}">
                    <a16:creationId xmlns:a16="http://schemas.microsoft.com/office/drawing/2014/main" id="{7AED543E-21DF-215F-F27F-C7C24B51A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16074" y="4553607"/>
                <a:ext cx="3721000" cy="878389"/>
              </a:xfrm>
              <a:prstGeom prst="rect">
                <a:avLst/>
              </a:prstGeom>
              <a:blipFill>
                <a:blip r:embed="rId8"/>
                <a:stretch>
                  <a:fillRect b="-42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7">
                <a:extLst>
                  <a:ext uri="{FF2B5EF4-FFF2-40B4-BE49-F238E27FC236}">
                    <a16:creationId xmlns:a16="http://schemas.microsoft.com/office/drawing/2014/main" id="{5085E823-4253-9D2E-90BA-E69FC272581C}"/>
                  </a:ext>
                </a:extLst>
              </p:cNvPr>
              <p:cNvSpPr txBox="1"/>
              <p:nvPr/>
            </p:nvSpPr>
            <p:spPr bwMode="auto">
              <a:xfrm>
                <a:off x="3216074" y="5360714"/>
                <a:ext cx="3117112" cy="7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=368  +(−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</m:ra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Object 7">
                <a:extLst>
                  <a:ext uri="{FF2B5EF4-FFF2-40B4-BE49-F238E27FC236}">
                    <a16:creationId xmlns:a16="http://schemas.microsoft.com/office/drawing/2014/main" id="{5085E823-4253-9D2E-90BA-E69FC2725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16074" y="5360714"/>
                <a:ext cx="3117112" cy="792443"/>
              </a:xfrm>
              <a:prstGeom prst="rect">
                <a:avLst/>
              </a:prstGeom>
              <a:blipFill>
                <a:blip r:embed="rId9"/>
                <a:stretch>
                  <a:fillRect b="-1562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7">
                <a:extLst>
                  <a:ext uri="{FF2B5EF4-FFF2-40B4-BE49-F238E27FC236}">
                    <a16:creationId xmlns:a16="http://schemas.microsoft.com/office/drawing/2014/main" id="{369292D9-264D-FE66-F711-971CF9368633}"/>
                  </a:ext>
                </a:extLst>
              </p:cNvPr>
              <p:cNvSpPr txBox="1"/>
              <p:nvPr/>
            </p:nvSpPr>
            <p:spPr bwMode="auto">
              <a:xfrm>
                <a:off x="5933345" y="5511147"/>
                <a:ext cx="890506" cy="5127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362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Object 7">
                <a:extLst>
                  <a:ext uri="{FF2B5EF4-FFF2-40B4-BE49-F238E27FC236}">
                    <a16:creationId xmlns:a16="http://schemas.microsoft.com/office/drawing/2014/main" id="{369292D9-264D-FE66-F711-971CF9368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33345" y="5511147"/>
                <a:ext cx="890506" cy="512763"/>
              </a:xfrm>
              <a:prstGeom prst="rect">
                <a:avLst/>
              </a:prstGeom>
              <a:blipFill>
                <a:blip r:embed="rId10"/>
                <a:stretch>
                  <a:fillRect r="-422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4641E52C-765B-B84F-8AA6-D473034D0D9D}"/>
              </a:ext>
            </a:extLst>
          </p:cNvPr>
          <p:cNvSpPr txBox="1"/>
          <p:nvPr/>
        </p:nvSpPr>
        <p:spPr>
          <a:xfrm>
            <a:off x="8555000" y="4010307"/>
            <a:ext cx="6844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362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2CEA5B-0CCA-C24D-FB68-ECBC31DE1AFD}"/>
              </a:ext>
            </a:extLst>
          </p:cNvPr>
          <p:cNvSpPr/>
          <p:nvPr/>
        </p:nvSpPr>
        <p:spPr>
          <a:xfrm>
            <a:off x="8574221" y="3976249"/>
            <a:ext cx="526312" cy="95168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155967-3542-77F3-5134-38E0AF378ED5}"/>
                  </a:ext>
                </a:extLst>
              </p:cNvPr>
              <p:cNvSpPr txBox="1"/>
              <p:nvPr/>
            </p:nvSpPr>
            <p:spPr>
              <a:xfrm>
                <a:off x="1008046" y="4275644"/>
                <a:ext cx="1571578" cy="158504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>
                    <a:latin typeface="Cambria Math" panose="02040503050406030204" pitchFamily="18" charset="0"/>
                  </a:rPr>
                  <a:t>  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=368</m:t>
                      </m:r>
                    </m:oMath>
                  </m:oMathPara>
                </a14:m>
                <a:endParaRPr lang="en-US" sz="2200" dirty="0">
                  <a:ea typeface="Cambria Math" panose="02040503050406030204" pitchFamily="18" charset="0"/>
                </a:endParaRPr>
              </a:p>
              <a:p>
                <a:pPr algn="ctr"/>
                <a:endParaRPr lang="en-US" sz="120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200" dirty="0">
                  <a:ea typeface="Cambria Math" panose="02040503050406030204" pitchFamily="18" charset="0"/>
                </a:endParaRPr>
              </a:p>
              <a:p>
                <a:pPr algn="ctr"/>
                <a:endParaRPr lang="en-US" sz="120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sz="1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155967-3542-77F3-5134-38E0AF378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046" y="4275644"/>
                <a:ext cx="1571578" cy="15850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555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63965B5-D966-4A5A-9922-A91205660C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35071"/>
                <a:ext cx="9753600" cy="519457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r>
                  <a:rPr lang="en-US" sz="2400" b="1" i="1" dirty="0">
                    <a:latin typeface="+mj-lt"/>
                    <a:cs typeface="Times New Roman" panose="02020603050405020304" pitchFamily="18" charset="0"/>
                  </a:rPr>
                  <a:t>Q. </a:t>
                </a:r>
                <a:r>
                  <a:rPr lang="en-US" sz="2400" dirty="0">
                    <a:latin typeface="+mj-lt"/>
                    <a:cs typeface="Times New Roman" panose="02020603050405020304" pitchFamily="18" charset="0"/>
                  </a:rPr>
                  <a:t>What is a </a:t>
                </a:r>
                <a:r>
                  <a:rPr lang="en-US" sz="2400" dirty="0">
                    <a:solidFill>
                      <a:srgbClr val="7030A0"/>
                    </a:solidFill>
                    <a:latin typeface="+mj-lt"/>
                    <a:cs typeface="Times New Roman" panose="02020603050405020304" pitchFamily="18" charset="0"/>
                  </a:rPr>
                  <a:t>symmetrically distributed interval around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+mj-lt"/>
                    <a:cs typeface="Times New Roman" panose="02020603050405020304" pitchFamily="18" charset="0"/>
                  </a:rPr>
                  <a:t>that includes 95% of all sample means?</a:t>
                </a:r>
              </a:p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endParaRPr lang="en-US" sz="2400" dirty="0">
                  <a:latin typeface="+mj-lt"/>
                </a:endParaRPr>
              </a:p>
              <a:p>
                <a:pPr>
                  <a:lnSpc>
                    <a:spcPct val="110000"/>
                  </a:lnSpc>
                  <a:spcBef>
                    <a:spcPct val="30000"/>
                  </a:spcBef>
                </a:pPr>
                <a:endParaRPr lang="en-US" sz="2400" dirty="0">
                  <a:latin typeface="+mj-lt"/>
                </a:endParaRPr>
              </a:p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endParaRPr lang="en-US" sz="2400" dirty="0">
                  <a:latin typeface="+mj-lt"/>
                </a:endParaRPr>
              </a:p>
              <a:p>
                <a:pPr>
                  <a:lnSpc>
                    <a:spcPct val="110000"/>
                  </a:lnSpc>
                  <a:spcBef>
                    <a:spcPct val="30000"/>
                  </a:spcBef>
                </a:pPr>
                <a:endParaRPr lang="en-US" sz="2400" dirty="0">
                  <a:latin typeface="+mj-lt"/>
                </a:endParaRPr>
              </a:p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altLang="en-US" sz="2400" dirty="0">
                    <a:latin typeface="+mj-lt"/>
                  </a:rPr>
                  <a:t>Answer: When taking all different samples with size = 25, </a:t>
                </a:r>
              </a:p>
              <a:p>
                <a:pPr marL="0" indent="0">
                  <a:buNone/>
                </a:pPr>
                <a:r>
                  <a:rPr lang="en-US" altLang="en-US" sz="2400" dirty="0">
                    <a:latin typeface="+mj-lt"/>
                  </a:rPr>
                  <a:t>                   </a:t>
                </a:r>
                <a:r>
                  <a:rPr lang="en-US" altLang="en-US" sz="2400" dirty="0">
                    <a:solidFill>
                      <a:srgbClr val="7030A0"/>
                    </a:solidFill>
                    <a:latin typeface="+mj-lt"/>
                  </a:rPr>
                  <a:t>95% of all those sample means are between 362 and 374</a:t>
                </a:r>
                <a:r>
                  <a:rPr lang="en-US" altLang="en-US" sz="2400" dirty="0">
                    <a:latin typeface="+mj-lt"/>
                  </a:rPr>
                  <a:t>.</a:t>
                </a:r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63965B5-D966-4A5A-9922-A91205660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35071"/>
                <a:ext cx="9753600" cy="5194576"/>
              </a:xfrm>
              <a:prstGeom prst="rect">
                <a:avLst/>
              </a:prstGeom>
              <a:blipFill>
                <a:blip r:embed="rId3"/>
                <a:stretch>
                  <a:fillRect l="-1040" t="-732" r="-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8133D691-ABBB-4096-A4A5-85CD09A88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014" y="2708329"/>
            <a:ext cx="4669971" cy="2514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432ACE3-0186-F22C-9728-99B4D49C07E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Example 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CA2142F6-B124-E61A-9DDD-11CFC8BF6E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… X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NOT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CA2142F6-B124-E61A-9DDD-11CFC8BF6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5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48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63965B5-D966-4A5A-9922-A91205660C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35071"/>
                <a:ext cx="9486900" cy="504572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The CLT says:</a:t>
                </a:r>
              </a:p>
              <a:p>
                <a:pPr marL="39319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𝜎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𝑛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Q. How do we use the CLT when we don’t know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or</a:t>
                </a:r>
                <a:r>
                  <a:rPr lang="en-US" sz="2400" dirty="0">
                    <a:latin typeface="+mj-lt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/>
                      </a:rPr>
                      <m:t>?</m:t>
                    </m:r>
                  </m:oMath>
                </a14:m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	Use the sample estimate!</a:t>
                </a: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63965B5-D966-4A5A-9922-A91205660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35071"/>
                <a:ext cx="9486900" cy="5045721"/>
              </a:xfrm>
              <a:prstGeom prst="rect">
                <a:avLst/>
              </a:prstGeom>
              <a:blipFill>
                <a:blip r:embed="rId3"/>
                <a:stretch>
                  <a:fillRect l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5D3E7FF9-54D9-B956-4639-3682D87CB82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Central Limit Theorem in Practice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6C3BBE15-94C8-FDA4-F39E-55B5363777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… in practice we do not know the population statistics like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𝜇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and</a:t>
                </a:r>
                <a:r>
                  <a:rPr lang="en-US" sz="24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𝜎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6C3BBE15-94C8-FDA4-F39E-55B536377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4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41041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675D864-B682-43CC-A510-8EEECC2A1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0101"/>
            <a:ext cx="12191999" cy="1143000"/>
          </a:xfrm>
        </p:spPr>
        <p:txBody>
          <a:bodyPr>
            <a:noAutofit/>
          </a:bodyPr>
          <a:lstStyle/>
          <a:p>
            <a:pPr algn="ctr"/>
            <a:r>
              <a:rPr lang="en-US" altLang="en-US" dirty="0"/>
              <a:t>Population Statistic         Sample Estimate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D5E57177-7E21-4499-B5B1-255ED9A43B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63056" y="2209801"/>
              <a:ext cx="7641430" cy="29186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401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129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7265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solidFill>
                                <a:srgbClr val="69F343"/>
                              </a:solidFill>
                            </a:rPr>
                            <a:t>Population</a:t>
                          </a:r>
                        </a:p>
                        <a:p>
                          <a:pPr algn="ctr"/>
                          <a:r>
                            <a:rPr lang="en-US" sz="2200" dirty="0"/>
                            <a:t>Parameter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Guess Based on </a:t>
                          </a:r>
                        </a:p>
                        <a:p>
                          <a:pPr algn="ctr"/>
                          <a:r>
                            <a:rPr lang="en-US" sz="2200" dirty="0">
                              <a:solidFill>
                                <a:srgbClr val="FF6969"/>
                              </a:solidFill>
                            </a:rPr>
                            <a:t>a Sample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2651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200" b="1" dirty="0">
                              <a:solidFill>
                                <a:srgbClr val="00B050"/>
                              </a:solidFill>
                            </a:rPr>
                            <a:t>  Population</a:t>
                          </a:r>
                          <a:r>
                            <a:rPr lang="en-US" sz="2200" dirty="0"/>
                            <a:t> Mean</a:t>
                          </a:r>
                          <a:r>
                            <a:rPr lang="en-US" sz="2200" baseline="0" dirty="0"/>
                            <a:t> </a:t>
                          </a:r>
                          <a:r>
                            <a:rPr lang="en-US" sz="2200" dirty="0"/>
                            <a:t>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i="1" smtClean="0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oMath>
                          </a14:m>
                          <a:endParaRPr lang="en-US" sz="22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200" b="1" dirty="0">
                              <a:solidFill>
                                <a:srgbClr val="FF0000"/>
                              </a:solidFill>
                            </a:rPr>
                            <a:t>      Sample</a:t>
                          </a:r>
                          <a:r>
                            <a:rPr lang="en-US" sz="2200" dirty="0"/>
                            <a:t> Mean           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oMath>
                          </a14:m>
                          <a:endParaRPr lang="en-US" sz="2200" dirty="0"/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26515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rgbClr val="00B050"/>
                              </a:solidFill>
                            </a:rPr>
                            <a:t>  Population </a:t>
                          </a:r>
                          <a:r>
                            <a:rPr lang="en-US" sz="2200" dirty="0"/>
                            <a:t>Variance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 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200" i="1" smtClean="0">
                                      <a:latin typeface="Cambria Math"/>
                                      <a:ea typeface="Cambria Math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220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22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1" dirty="0">
                              <a:solidFill>
                                <a:srgbClr val="FF0000"/>
                              </a:solidFill>
                            </a:rPr>
                            <a:t>      Sample</a:t>
                          </a:r>
                          <a:r>
                            <a:rPr lang="en-US" sz="2200" b="1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r>
                            <a:rPr lang="en-US" sz="2200" dirty="0"/>
                            <a:t>Variance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       </m:t>
                                  </m:r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sz="220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2200" dirty="0"/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2651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200" b="1" dirty="0">
                              <a:solidFill>
                                <a:srgbClr val="00B050"/>
                              </a:solidFill>
                            </a:rPr>
                            <a:t>  Population </a:t>
                          </a:r>
                          <a:r>
                            <a:rPr lang="en-US" sz="2200" dirty="0"/>
                            <a:t>Std. Dev.      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σ</m:t>
                              </m:r>
                            </m:oMath>
                          </a14:m>
                          <a:endParaRPr lang="en-US" sz="2200" dirty="0">
                            <a:latin typeface="+mn-lt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200" b="1" dirty="0">
                              <a:solidFill>
                                <a:srgbClr val="FF0000"/>
                              </a:solidFill>
                            </a:rPr>
                            <a:t>      Sample</a:t>
                          </a:r>
                          <a:r>
                            <a:rPr lang="en-US" sz="2200" b="1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r>
                            <a:rPr lang="en-US" sz="2200" dirty="0"/>
                            <a:t>Std. Dev.     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oMath>
                          </a14:m>
                          <a:endParaRPr lang="en-US" sz="2200" i="0" dirty="0"/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D5E57177-7E21-4499-B5B1-255ED9A43B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63056" y="2209801"/>
              <a:ext cx="7641430" cy="29186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401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129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7391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solidFill>
                                <a:srgbClr val="69F343"/>
                              </a:solidFill>
                            </a:rPr>
                            <a:t>Population</a:t>
                          </a:r>
                        </a:p>
                        <a:p>
                          <a:pPr algn="ctr"/>
                          <a:r>
                            <a:rPr lang="en-US" sz="2200" dirty="0"/>
                            <a:t>Parameter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Guess Based on </a:t>
                          </a:r>
                        </a:p>
                        <a:p>
                          <a:pPr algn="ctr"/>
                          <a:r>
                            <a:rPr lang="en-US" sz="2200" dirty="0">
                              <a:solidFill>
                                <a:srgbClr val="FF6969"/>
                              </a:solidFill>
                            </a:rPr>
                            <a:t>a Sample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265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323" t="-110526" r="-95161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106507" t="-110526" r="-1027" b="-2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265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323" t="-206897" r="-95161" b="-1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106507" t="-206897" r="-1027" b="-10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265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323" t="-312281" r="-95161" b="-35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106507" t="-312281" r="-1027" b="-35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A37886-64A0-4024-B28A-4077BED86ED4}"/>
              </a:ext>
            </a:extLst>
          </p:cNvPr>
          <p:cNvCxnSpPr>
            <a:cxnSpLocks/>
          </p:cNvCxnSpPr>
          <p:nvPr/>
        </p:nvCxnSpPr>
        <p:spPr>
          <a:xfrm flipH="1">
            <a:off x="6034454" y="1371601"/>
            <a:ext cx="838200" cy="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0F3F2D1-93DD-B37D-D209-455CE80CDEAD}"/>
              </a:ext>
            </a:extLst>
          </p:cNvPr>
          <p:cNvSpPr txBox="1">
            <a:spLocks/>
          </p:cNvSpPr>
          <p:nvPr/>
        </p:nvSpPr>
        <p:spPr>
          <a:xfrm>
            <a:off x="2341285" y="5661886"/>
            <a:ext cx="9982200" cy="1616149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pPr lvl="1"/>
            <a:endParaRPr lang="en-US" sz="2200" dirty="0"/>
          </a:p>
          <a:p>
            <a:pPr marL="0" indent="0">
              <a:lnSpc>
                <a:spcPct val="110000"/>
              </a:lnSpc>
              <a:spcBef>
                <a:spcPct val="30000"/>
              </a:spcBef>
              <a:buNone/>
            </a:pPr>
            <a:endParaRPr lang="en-US" sz="1200" dirty="0"/>
          </a:p>
          <a:p>
            <a:pPr marL="0" indent="0">
              <a:lnSpc>
                <a:spcPct val="110000"/>
              </a:lnSpc>
              <a:spcBef>
                <a:spcPct val="30000"/>
              </a:spcBef>
              <a:buNone/>
            </a:pP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10614800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F06E2EA-0287-4846-B6E5-219DB112FB70}"/>
              </a:ext>
            </a:extLst>
          </p:cNvPr>
          <p:cNvSpPr txBox="1">
            <a:spLocks/>
          </p:cNvSpPr>
          <p:nvPr/>
        </p:nvSpPr>
        <p:spPr>
          <a:xfrm>
            <a:off x="838199" y="1635071"/>
            <a:ext cx="10231315" cy="5527729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+mj-lt"/>
              </a:rPr>
              <a:t>For a period of 144 days, daily observations have been conducted about the number of candy bars sold from a vending machine. Using these observations: </a:t>
            </a:r>
          </a:p>
          <a:p>
            <a:pPr lvl="1"/>
            <a:r>
              <a:rPr lang="en-US" dirty="0">
                <a:latin typeface="+mj-lt"/>
              </a:rPr>
              <a:t>Mean of the sample = 258 </a:t>
            </a:r>
          </a:p>
          <a:p>
            <a:pPr lvl="1"/>
            <a:r>
              <a:rPr lang="en-US" dirty="0">
                <a:latin typeface="+mj-lt"/>
              </a:rPr>
              <a:t>Standard deviation of the sample = 60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b="1" i="1" dirty="0">
                <a:latin typeface="+mj-lt"/>
              </a:rPr>
              <a:t>Q. </a:t>
            </a:r>
            <a:r>
              <a:rPr lang="en-US" sz="2400" dirty="0">
                <a:latin typeface="+mj-lt"/>
              </a:rPr>
              <a:t>For a 144-day period, find: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	P(</a:t>
            </a:r>
            <a:r>
              <a:rPr lang="en-US" sz="2400" b="1" dirty="0">
                <a:solidFill>
                  <a:srgbClr val="7030A0"/>
                </a:solidFill>
                <a:latin typeface="+mj-lt"/>
              </a:rPr>
              <a:t>average</a:t>
            </a:r>
            <a:r>
              <a:rPr lang="en-US" sz="2400" dirty="0">
                <a:latin typeface="+mj-lt"/>
              </a:rPr>
              <a:t> number of candy bars sold &gt; 263) =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205740" lvl="1" indent="0">
              <a:buNone/>
            </a:pPr>
            <a:r>
              <a:rPr lang="en-US" dirty="0">
                <a:latin typeface="+mj-lt"/>
              </a:rPr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CFA48-83CD-F3D0-16D0-1CD6B8F6BC1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Example 5: Vending Machine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279E77A2-FF38-7CDF-1E6E-61997D57DD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… X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NOT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𝑤𝑒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𝑘𝑛𝑜𝑤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𝑑𝑖𝑠𝑡𝑟𝑖𝑏𝑢𝑡𝑖𝑜𝑛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279E77A2-FF38-7CDF-1E6E-61997D57D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3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8105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4D72E-331A-9551-D3A3-E755CC4AB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DAA42CE-A587-6117-2E73-5A8D49B134D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Sampling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7D9C3E5A-3F6F-A5D9-0B69-7B712CE62D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How to guess the population mean: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en-US" sz="2400" dirty="0"/>
                  <a:t> </a:t>
                </a:r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7D9C3E5A-3F6F-A5D9-0B69-7B712CE62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3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92CFD8-E0CE-345D-3065-654EBC9505C4}"/>
              </a:ext>
            </a:extLst>
          </p:cNvPr>
          <p:cNvGrpSpPr/>
          <p:nvPr/>
        </p:nvGrpSpPr>
        <p:grpSpPr>
          <a:xfrm>
            <a:off x="5130221" y="2759984"/>
            <a:ext cx="4258865" cy="2487215"/>
            <a:chOff x="3617914" y="2093914"/>
            <a:chExt cx="5678486" cy="3316287"/>
          </a:xfrm>
        </p:grpSpPr>
        <p:sp>
          <p:nvSpPr>
            <p:cNvPr id="7" name="AutoShape 13">
              <a:extLst>
                <a:ext uri="{FF2B5EF4-FFF2-40B4-BE49-F238E27FC236}">
                  <a16:creationId xmlns:a16="http://schemas.microsoft.com/office/drawing/2014/main" id="{C5E1E0C8-67F4-6EAC-2E0F-9EDFCE0DC32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40738" y="3049588"/>
              <a:ext cx="146050" cy="14605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8575" cap="rnd">
              <a:solidFill>
                <a:srgbClr val="FF00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" name="AutoShape 14">
              <a:extLst>
                <a:ext uri="{FF2B5EF4-FFF2-40B4-BE49-F238E27FC236}">
                  <a16:creationId xmlns:a16="http://schemas.microsoft.com/office/drawing/2014/main" id="{977DADAB-C15D-2823-56CD-3B909E78237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97888" y="2554288"/>
              <a:ext cx="146050" cy="14605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8575" cap="rnd">
              <a:solidFill>
                <a:srgbClr val="FF00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" name="AutoShape 15">
              <a:extLst>
                <a:ext uri="{FF2B5EF4-FFF2-40B4-BE49-F238E27FC236}">
                  <a16:creationId xmlns:a16="http://schemas.microsoft.com/office/drawing/2014/main" id="{C095760D-CC0C-DBC8-68A4-D12BFF3294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050338" y="3317875"/>
              <a:ext cx="146050" cy="14605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8575" cap="rnd">
              <a:solidFill>
                <a:srgbClr val="FF00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" name="AutoShape 16">
              <a:extLst>
                <a:ext uri="{FF2B5EF4-FFF2-40B4-BE49-F238E27FC236}">
                  <a16:creationId xmlns:a16="http://schemas.microsoft.com/office/drawing/2014/main" id="{949F0DF1-4509-D92C-8510-5D3656A196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69338" y="3279775"/>
              <a:ext cx="146050" cy="14605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8575" cap="rnd">
              <a:solidFill>
                <a:srgbClr val="FF00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" name="AutoShape 17">
              <a:extLst>
                <a:ext uri="{FF2B5EF4-FFF2-40B4-BE49-F238E27FC236}">
                  <a16:creationId xmlns:a16="http://schemas.microsoft.com/office/drawing/2014/main" id="{18D4E31F-0C92-C4BB-2724-576F785200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59838" y="3757613"/>
              <a:ext cx="146050" cy="14605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8575" cap="rnd">
              <a:solidFill>
                <a:srgbClr val="FF00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4" name="AutoShape 18">
              <a:extLst>
                <a:ext uri="{FF2B5EF4-FFF2-40B4-BE49-F238E27FC236}">
                  <a16:creationId xmlns:a16="http://schemas.microsoft.com/office/drawing/2014/main" id="{5E0EC64A-2617-DFFC-9570-842DAD71671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21738" y="3432175"/>
              <a:ext cx="146050" cy="14605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8575" cap="rnd">
              <a:solidFill>
                <a:srgbClr val="FF00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5" name="AutoShape 19">
              <a:extLst>
                <a:ext uri="{FF2B5EF4-FFF2-40B4-BE49-F238E27FC236}">
                  <a16:creationId xmlns:a16="http://schemas.microsoft.com/office/drawing/2014/main" id="{ADB2B661-2F19-7ECF-36BB-5B08116AD37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02688" y="2574925"/>
              <a:ext cx="146050" cy="14605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8575" cap="rnd">
              <a:solidFill>
                <a:srgbClr val="FF00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6" name="AutoShape 20">
              <a:extLst>
                <a:ext uri="{FF2B5EF4-FFF2-40B4-BE49-F238E27FC236}">
                  <a16:creationId xmlns:a16="http://schemas.microsoft.com/office/drawing/2014/main" id="{ADF382EC-4D0F-0588-7265-DDDB43EB91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83588" y="3471863"/>
              <a:ext cx="146050" cy="14605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8575" cap="rnd">
              <a:solidFill>
                <a:srgbClr val="FF00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7" name="AutoShape 21">
              <a:extLst>
                <a:ext uri="{FF2B5EF4-FFF2-40B4-BE49-F238E27FC236}">
                  <a16:creationId xmlns:a16="http://schemas.microsoft.com/office/drawing/2014/main" id="{41F16901-9662-41D8-1955-8CECEADA202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40788" y="3032125"/>
              <a:ext cx="146050" cy="14605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8575" cap="rnd">
              <a:solidFill>
                <a:srgbClr val="FF00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8" name="AutoShape 22">
              <a:extLst>
                <a:ext uri="{FF2B5EF4-FFF2-40B4-BE49-F238E27FC236}">
                  <a16:creationId xmlns:a16="http://schemas.microsoft.com/office/drawing/2014/main" id="{EBD485AD-2F06-4303-8DC2-6D6575465AE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593138" y="3823873"/>
              <a:ext cx="146050" cy="14605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8575" cap="rnd">
              <a:solidFill>
                <a:srgbClr val="FF00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9" name="AutoShape 23">
              <a:extLst>
                <a:ext uri="{FF2B5EF4-FFF2-40B4-BE49-F238E27FC236}">
                  <a16:creationId xmlns:a16="http://schemas.microsoft.com/office/drawing/2014/main" id="{76AD872F-51A3-D0C5-BC39-E314EE98D18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14652" y="4257405"/>
              <a:ext cx="90686" cy="90686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8575" cap="rnd">
              <a:solidFill>
                <a:srgbClr val="FF00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0" name="Oval 24">
              <a:extLst>
                <a:ext uri="{FF2B5EF4-FFF2-40B4-BE49-F238E27FC236}">
                  <a16:creationId xmlns:a16="http://schemas.microsoft.com/office/drawing/2014/main" id="{02E92B51-7CDA-40C2-DF2D-F77FFC764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0" y="2209800"/>
              <a:ext cx="1295400" cy="23622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1" name="Line 25">
              <a:extLst>
                <a:ext uri="{FF2B5EF4-FFF2-40B4-BE49-F238E27FC236}">
                  <a16:creationId xmlns:a16="http://schemas.microsoft.com/office/drawing/2014/main" id="{05157814-286C-A552-EFB7-EF6E54C9AB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21088" y="4303714"/>
              <a:ext cx="4819650" cy="1106487"/>
            </a:xfrm>
            <a:prstGeom prst="line">
              <a:avLst/>
            </a:prstGeom>
            <a:noFill/>
            <a:ln w="28575" cap="rnd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2" name="Line 26">
              <a:extLst>
                <a:ext uri="{FF2B5EF4-FFF2-40B4-BE49-F238E27FC236}">
                  <a16:creationId xmlns:a16="http://schemas.microsoft.com/office/drawing/2014/main" id="{3F3620CF-849E-D078-8AE7-55B931EBE6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38600" y="3903664"/>
              <a:ext cx="4630738" cy="744537"/>
            </a:xfrm>
            <a:prstGeom prst="line">
              <a:avLst/>
            </a:prstGeom>
            <a:noFill/>
            <a:ln w="28575" cap="rnd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Line 27">
              <a:extLst>
                <a:ext uri="{FF2B5EF4-FFF2-40B4-BE49-F238E27FC236}">
                  <a16:creationId xmlns:a16="http://schemas.microsoft.com/office/drawing/2014/main" id="{071BA696-D829-F792-9D6E-68BEF597C8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2000" y="3833814"/>
              <a:ext cx="4376738" cy="661987"/>
            </a:xfrm>
            <a:prstGeom prst="line">
              <a:avLst/>
            </a:prstGeom>
            <a:noFill/>
            <a:ln w="28575" cap="rnd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4" name="Line 28">
              <a:extLst>
                <a:ext uri="{FF2B5EF4-FFF2-40B4-BE49-F238E27FC236}">
                  <a16:creationId xmlns:a16="http://schemas.microsoft.com/office/drawing/2014/main" id="{239509D7-DCEB-C6B3-126B-33DD64A6E5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17914" y="3544889"/>
              <a:ext cx="4822825" cy="377825"/>
            </a:xfrm>
            <a:prstGeom prst="line">
              <a:avLst/>
            </a:prstGeom>
            <a:noFill/>
            <a:ln w="28575" cap="rnd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5" name="Line 29">
              <a:extLst>
                <a:ext uri="{FF2B5EF4-FFF2-40B4-BE49-F238E27FC236}">
                  <a16:creationId xmlns:a16="http://schemas.microsoft.com/office/drawing/2014/main" id="{0BF3A741-722E-4E91-B7CC-21D7062426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5800" y="3505201"/>
              <a:ext cx="4364038" cy="328613"/>
            </a:xfrm>
            <a:prstGeom prst="line">
              <a:avLst/>
            </a:prstGeom>
            <a:noFill/>
            <a:ln w="28575" cap="rnd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6" name="Line 30">
              <a:extLst>
                <a:ext uri="{FF2B5EF4-FFF2-40B4-BE49-F238E27FC236}">
                  <a16:creationId xmlns:a16="http://schemas.microsoft.com/office/drawing/2014/main" id="{5943F3F8-4DB0-C516-B5A7-F61A3DA460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53000" y="3392489"/>
              <a:ext cx="4243388" cy="225425"/>
            </a:xfrm>
            <a:prstGeom prst="line">
              <a:avLst/>
            </a:prstGeom>
            <a:noFill/>
            <a:ln w="28575" cap="rnd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7" name="Line 31">
              <a:extLst>
                <a:ext uri="{FF2B5EF4-FFF2-40B4-BE49-F238E27FC236}">
                  <a16:creationId xmlns:a16="http://schemas.microsoft.com/office/drawing/2014/main" id="{5D5B79C6-F324-1F53-E22E-CE131F5FA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1000" y="3352800"/>
              <a:ext cx="4548188" cy="192088"/>
            </a:xfrm>
            <a:prstGeom prst="line">
              <a:avLst/>
            </a:prstGeom>
            <a:noFill/>
            <a:ln w="28575" cap="rnd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8" name="Line 32">
              <a:extLst>
                <a:ext uri="{FF2B5EF4-FFF2-40B4-BE49-F238E27FC236}">
                  <a16:creationId xmlns:a16="http://schemas.microsoft.com/office/drawing/2014/main" id="{9F5BC7F8-460A-907E-6A48-F4326DF66B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084514"/>
              <a:ext cx="4794250" cy="39687"/>
            </a:xfrm>
            <a:prstGeom prst="line">
              <a:avLst/>
            </a:prstGeom>
            <a:noFill/>
            <a:ln w="28575" cap="rnd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9" name="Line 33">
              <a:extLst>
                <a:ext uri="{FF2B5EF4-FFF2-40B4-BE49-F238E27FC236}">
                  <a16:creationId xmlns:a16="http://schemas.microsoft.com/office/drawing/2014/main" id="{B7308E17-4DF3-B11C-6509-937897767D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2314" y="3032126"/>
              <a:ext cx="4416425" cy="92075"/>
            </a:xfrm>
            <a:prstGeom prst="line">
              <a:avLst/>
            </a:prstGeom>
            <a:noFill/>
            <a:ln w="28575" cap="rnd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30" name="Line 34">
              <a:extLst>
                <a:ext uri="{FF2B5EF4-FFF2-40B4-BE49-F238E27FC236}">
                  <a16:creationId xmlns:a16="http://schemas.microsoft.com/office/drawing/2014/main" id="{953CAD7A-4D65-F6B3-5A44-2A2E2F13D3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9688" y="2093914"/>
              <a:ext cx="4737100" cy="536575"/>
            </a:xfrm>
            <a:prstGeom prst="line">
              <a:avLst/>
            </a:prstGeom>
            <a:noFill/>
            <a:ln w="28575" cap="rnd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31" name="Line 35">
              <a:extLst>
                <a:ext uri="{FF2B5EF4-FFF2-40B4-BE49-F238E27FC236}">
                  <a16:creationId xmlns:a16="http://schemas.microsoft.com/office/drawing/2014/main" id="{31C6210D-4BA2-D79F-0798-E89D8C7DA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6114" y="2133600"/>
              <a:ext cx="4403725" cy="533400"/>
            </a:xfrm>
            <a:prstGeom prst="line">
              <a:avLst/>
            </a:prstGeom>
            <a:noFill/>
            <a:ln w="28575" cap="rnd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</p:grpSp>
      <p:grpSp>
        <p:nvGrpSpPr>
          <p:cNvPr id="32" name="Group 326">
            <a:extLst>
              <a:ext uri="{FF2B5EF4-FFF2-40B4-BE49-F238E27FC236}">
                <a16:creationId xmlns:a16="http://schemas.microsoft.com/office/drawing/2014/main" id="{55FAEBBE-C36E-F454-9914-8279B0AC4E4B}"/>
              </a:ext>
            </a:extLst>
          </p:cNvPr>
          <p:cNvGrpSpPr>
            <a:grpSpLocks/>
          </p:cNvGrpSpPr>
          <p:nvPr/>
        </p:nvGrpSpPr>
        <p:grpSpPr bwMode="auto">
          <a:xfrm>
            <a:off x="4759937" y="2389698"/>
            <a:ext cx="1627585" cy="3086100"/>
            <a:chOff x="1008" y="1008"/>
            <a:chExt cx="1367" cy="2592"/>
          </a:xfrm>
        </p:grpSpPr>
        <p:sp>
          <p:nvSpPr>
            <p:cNvPr id="33" name="Oval 327">
              <a:extLst>
                <a:ext uri="{FF2B5EF4-FFF2-40B4-BE49-F238E27FC236}">
                  <a16:creationId xmlns:a16="http://schemas.microsoft.com/office/drawing/2014/main" id="{13BCD23B-1BEC-F468-3DFA-ABEA0D7B275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230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4" name="Oval 328">
              <a:extLst>
                <a:ext uri="{FF2B5EF4-FFF2-40B4-BE49-F238E27FC236}">
                  <a16:creationId xmlns:a16="http://schemas.microsoft.com/office/drawing/2014/main" id="{821BF933-83D5-A1BE-E0D1-4DFA4974334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5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5" name="Oval 329">
              <a:extLst>
                <a:ext uri="{FF2B5EF4-FFF2-40B4-BE49-F238E27FC236}">
                  <a16:creationId xmlns:a16="http://schemas.microsoft.com/office/drawing/2014/main" id="{0849CFDD-BE5F-38E5-7BD4-6552D13272A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25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6" name="Oval 330">
              <a:extLst>
                <a:ext uri="{FF2B5EF4-FFF2-40B4-BE49-F238E27FC236}">
                  <a16:creationId xmlns:a16="http://schemas.microsoft.com/office/drawing/2014/main" id="{E3626D15-DDA5-D13B-F584-E067D882EF5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" y="26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7" name="Oval 331">
              <a:extLst>
                <a:ext uri="{FF2B5EF4-FFF2-40B4-BE49-F238E27FC236}">
                  <a16:creationId xmlns:a16="http://schemas.microsoft.com/office/drawing/2014/main" id="{87057E5C-421D-5DDD-68A9-105A29785C2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27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8" name="Oval 332">
              <a:extLst>
                <a:ext uri="{FF2B5EF4-FFF2-40B4-BE49-F238E27FC236}">
                  <a16:creationId xmlns:a16="http://schemas.microsoft.com/office/drawing/2014/main" id="{1140FFA3-EAC3-38C8-9420-B64B8B1003B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28" y="32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9" name="Oval 333">
              <a:extLst>
                <a:ext uri="{FF2B5EF4-FFF2-40B4-BE49-F238E27FC236}">
                  <a16:creationId xmlns:a16="http://schemas.microsoft.com/office/drawing/2014/main" id="{BC070FC3-252A-3978-0BBD-7E115CC5EEC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297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0" name="Oval 334">
              <a:extLst>
                <a:ext uri="{FF2B5EF4-FFF2-40B4-BE49-F238E27FC236}">
                  <a16:creationId xmlns:a16="http://schemas.microsoft.com/office/drawing/2014/main" id="{9FC283EA-F741-DE15-4290-E44AFAAD8E5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1" name="Oval 335">
              <a:extLst>
                <a:ext uri="{FF2B5EF4-FFF2-40B4-BE49-F238E27FC236}">
                  <a16:creationId xmlns:a16="http://schemas.microsoft.com/office/drawing/2014/main" id="{8F538ECA-D0CB-DA53-CC64-F1C1AE976FC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33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2" name="Oval 336">
              <a:extLst>
                <a:ext uri="{FF2B5EF4-FFF2-40B4-BE49-F238E27FC236}">
                  <a16:creationId xmlns:a16="http://schemas.microsoft.com/office/drawing/2014/main" id="{D8F61E7A-9FC7-AD5C-F33E-4FFE54F9DA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48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3" name="Oval 337">
              <a:extLst>
                <a:ext uri="{FF2B5EF4-FFF2-40B4-BE49-F238E27FC236}">
                  <a16:creationId xmlns:a16="http://schemas.microsoft.com/office/drawing/2014/main" id="{799D5FD1-7222-5784-07AE-FDCAEBFDA8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68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4" name="Oval 338">
              <a:extLst>
                <a:ext uri="{FF2B5EF4-FFF2-40B4-BE49-F238E27FC236}">
                  <a16:creationId xmlns:a16="http://schemas.microsoft.com/office/drawing/2014/main" id="{BE61160C-5819-8C82-D85E-E2ADDDAB3B2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5" name="Oval 339">
              <a:extLst>
                <a:ext uri="{FF2B5EF4-FFF2-40B4-BE49-F238E27FC236}">
                  <a16:creationId xmlns:a16="http://schemas.microsoft.com/office/drawing/2014/main" id="{9C8FAB74-4E73-6070-2E25-5ABCFAEF12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6" name="Oval 340">
              <a:extLst>
                <a:ext uri="{FF2B5EF4-FFF2-40B4-BE49-F238E27FC236}">
                  <a16:creationId xmlns:a16="http://schemas.microsoft.com/office/drawing/2014/main" id="{ECAF67F5-714E-526B-8809-9CBB9F1C7B5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7" name="Oval 341">
              <a:extLst>
                <a:ext uri="{FF2B5EF4-FFF2-40B4-BE49-F238E27FC236}">
                  <a16:creationId xmlns:a16="http://schemas.microsoft.com/office/drawing/2014/main" id="{AD6D5043-0B4A-53AF-3785-0EDDE8323D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235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8" name="Oval 342">
              <a:extLst>
                <a:ext uri="{FF2B5EF4-FFF2-40B4-BE49-F238E27FC236}">
                  <a16:creationId xmlns:a16="http://schemas.microsoft.com/office/drawing/2014/main" id="{54233392-396B-19FD-4D12-79BAC154117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08" y="25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9" name="Oval 343">
              <a:extLst>
                <a:ext uri="{FF2B5EF4-FFF2-40B4-BE49-F238E27FC236}">
                  <a16:creationId xmlns:a16="http://schemas.microsoft.com/office/drawing/2014/main" id="{B01315F1-5218-4770-A09F-1B428CF8A9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0" name="Oval 344">
              <a:extLst>
                <a:ext uri="{FF2B5EF4-FFF2-40B4-BE49-F238E27FC236}">
                  <a16:creationId xmlns:a16="http://schemas.microsoft.com/office/drawing/2014/main" id="{4D0DF6E6-8A02-1A75-2B43-FFF263E35F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30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1" name="Oval 345">
              <a:extLst>
                <a:ext uri="{FF2B5EF4-FFF2-40B4-BE49-F238E27FC236}">
                  <a16:creationId xmlns:a16="http://schemas.microsoft.com/office/drawing/2014/main" id="{1BC7E465-FA61-EADD-2D00-41D9D549D7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27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2" name="Oval 346">
              <a:extLst>
                <a:ext uri="{FF2B5EF4-FFF2-40B4-BE49-F238E27FC236}">
                  <a16:creationId xmlns:a16="http://schemas.microsoft.com/office/drawing/2014/main" id="{DD0712A8-69CD-029E-7351-F088142174B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230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3" name="Oval 347">
              <a:extLst>
                <a:ext uri="{FF2B5EF4-FFF2-40B4-BE49-F238E27FC236}">
                  <a16:creationId xmlns:a16="http://schemas.microsoft.com/office/drawing/2014/main" id="{A81CBF83-DAB4-693F-080B-50559C6C993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31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4" name="Oval 348">
              <a:extLst>
                <a:ext uri="{FF2B5EF4-FFF2-40B4-BE49-F238E27FC236}">
                  <a16:creationId xmlns:a16="http://schemas.microsoft.com/office/drawing/2014/main" id="{0244DDCE-A33B-585B-0AFD-285D83CC70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12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5" name="Oval 349">
              <a:extLst>
                <a:ext uri="{FF2B5EF4-FFF2-40B4-BE49-F238E27FC236}">
                  <a16:creationId xmlns:a16="http://schemas.microsoft.com/office/drawing/2014/main" id="{EAE77424-603C-322B-14E7-6A11A3AA43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48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6" name="Oval 350">
              <a:extLst>
                <a:ext uri="{FF2B5EF4-FFF2-40B4-BE49-F238E27FC236}">
                  <a16:creationId xmlns:a16="http://schemas.microsoft.com/office/drawing/2014/main" id="{936908F4-0065-6460-E485-F1885B6F466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7" name="Oval 351">
              <a:extLst>
                <a:ext uri="{FF2B5EF4-FFF2-40B4-BE49-F238E27FC236}">
                  <a16:creationId xmlns:a16="http://schemas.microsoft.com/office/drawing/2014/main" id="{D5F57FB1-BEEC-A3F1-0BC3-E033497F5D6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8" name="Oval 352">
              <a:extLst>
                <a:ext uri="{FF2B5EF4-FFF2-40B4-BE49-F238E27FC236}">
                  <a16:creationId xmlns:a16="http://schemas.microsoft.com/office/drawing/2014/main" id="{7CFA10FE-DD4C-96D5-73A0-64E8D74786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230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9" name="Oval 353">
              <a:extLst>
                <a:ext uri="{FF2B5EF4-FFF2-40B4-BE49-F238E27FC236}">
                  <a16:creationId xmlns:a16="http://schemas.microsoft.com/office/drawing/2014/main" id="{79A87809-DFDF-D390-3879-073DF7D873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225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0" name="Oval 354">
              <a:extLst>
                <a:ext uri="{FF2B5EF4-FFF2-40B4-BE49-F238E27FC236}">
                  <a16:creationId xmlns:a16="http://schemas.microsoft.com/office/drawing/2014/main" id="{3230241D-C23B-D571-878F-78A76145040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235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" name="Oval 355">
              <a:extLst>
                <a:ext uri="{FF2B5EF4-FFF2-40B4-BE49-F238E27FC236}">
                  <a16:creationId xmlns:a16="http://schemas.microsoft.com/office/drawing/2014/main" id="{872EA1A2-117E-3489-D3FB-44E967BAA68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2" name="Oval 356">
              <a:extLst>
                <a:ext uri="{FF2B5EF4-FFF2-40B4-BE49-F238E27FC236}">
                  <a16:creationId xmlns:a16="http://schemas.microsoft.com/office/drawing/2014/main" id="{AE2359BD-0C86-0E59-4BF4-DF43AA57675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29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3" name="Oval 357">
              <a:extLst>
                <a:ext uri="{FF2B5EF4-FFF2-40B4-BE49-F238E27FC236}">
                  <a16:creationId xmlns:a16="http://schemas.microsoft.com/office/drawing/2014/main" id="{F2499A8F-E6E1-CE5E-91CA-B166294DB6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68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4" name="Oval 358">
              <a:extLst>
                <a:ext uri="{FF2B5EF4-FFF2-40B4-BE49-F238E27FC236}">
                  <a16:creationId xmlns:a16="http://schemas.microsoft.com/office/drawing/2014/main" id="{34C96BB5-6C1F-5B77-9BF3-BA3BBBF6DF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56" y="22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5" name="Oval 359">
              <a:extLst>
                <a:ext uri="{FF2B5EF4-FFF2-40B4-BE49-F238E27FC236}">
                  <a16:creationId xmlns:a16="http://schemas.microsoft.com/office/drawing/2014/main" id="{6E110FE3-9772-9B7C-798E-C934ACECD0E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30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6" name="Oval 360">
              <a:extLst>
                <a:ext uri="{FF2B5EF4-FFF2-40B4-BE49-F238E27FC236}">
                  <a16:creationId xmlns:a16="http://schemas.microsoft.com/office/drawing/2014/main" id="{C6327275-5267-710F-F45F-176069EB9F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2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7" name="Oval 361">
              <a:extLst>
                <a:ext uri="{FF2B5EF4-FFF2-40B4-BE49-F238E27FC236}">
                  <a16:creationId xmlns:a16="http://schemas.microsoft.com/office/drawing/2014/main" id="{38E1DE47-853B-78E3-208F-76FF430262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13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8" name="Oval 362">
              <a:extLst>
                <a:ext uri="{FF2B5EF4-FFF2-40B4-BE49-F238E27FC236}">
                  <a16:creationId xmlns:a16="http://schemas.microsoft.com/office/drawing/2014/main" id="{E3C605B0-0500-4F9E-E8DE-6E1AD91FD6B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9" name="Oval 363">
              <a:extLst>
                <a:ext uri="{FF2B5EF4-FFF2-40B4-BE49-F238E27FC236}">
                  <a16:creationId xmlns:a16="http://schemas.microsoft.com/office/drawing/2014/main" id="{2C1F0F58-5230-206B-6CB6-BC61AB4FAC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0" name="Oval 364">
              <a:extLst>
                <a:ext uri="{FF2B5EF4-FFF2-40B4-BE49-F238E27FC236}">
                  <a16:creationId xmlns:a16="http://schemas.microsoft.com/office/drawing/2014/main" id="{452F251D-9F31-080B-2443-784FD7836D0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1" name="Oval 365">
              <a:extLst>
                <a:ext uri="{FF2B5EF4-FFF2-40B4-BE49-F238E27FC236}">
                  <a16:creationId xmlns:a16="http://schemas.microsoft.com/office/drawing/2014/main" id="{067755F9-5004-E66B-8D68-AE50B2553F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2" name="Oval 366">
              <a:extLst>
                <a:ext uri="{FF2B5EF4-FFF2-40B4-BE49-F238E27FC236}">
                  <a16:creationId xmlns:a16="http://schemas.microsoft.com/office/drawing/2014/main" id="{D440E21F-7B42-AE1E-6F0D-2D5D6A10275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4" y="216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3" name="Oval 367">
              <a:extLst>
                <a:ext uri="{FF2B5EF4-FFF2-40B4-BE49-F238E27FC236}">
                  <a16:creationId xmlns:a16="http://schemas.microsoft.com/office/drawing/2014/main" id="{2029C006-FC08-0B2A-4345-FF35A42B48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22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4" name="Oval 368">
              <a:extLst>
                <a:ext uri="{FF2B5EF4-FFF2-40B4-BE49-F238E27FC236}">
                  <a16:creationId xmlns:a16="http://schemas.microsoft.com/office/drawing/2014/main" id="{1F3FB009-9DAE-7430-4E32-26EBF103E71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26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5" name="Oval 369">
              <a:extLst>
                <a:ext uri="{FF2B5EF4-FFF2-40B4-BE49-F238E27FC236}">
                  <a16:creationId xmlns:a16="http://schemas.microsoft.com/office/drawing/2014/main" id="{E587EE7F-F38E-8E73-57FB-6233C03ACC2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6" name="Oval 370">
              <a:extLst>
                <a:ext uri="{FF2B5EF4-FFF2-40B4-BE49-F238E27FC236}">
                  <a16:creationId xmlns:a16="http://schemas.microsoft.com/office/drawing/2014/main" id="{1991089C-CF51-B122-D28C-C00CD4CF55E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7" name="Oval 371">
              <a:extLst>
                <a:ext uri="{FF2B5EF4-FFF2-40B4-BE49-F238E27FC236}">
                  <a16:creationId xmlns:a16="http://schemas.microsoft.com/office/drawing/2014/main" id="{52B10DDD-9066-60C0-469B-566DE7EE37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8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8" name="Oval 372">
              <a:extLst>
                <a:ext uri="{FF2B5EF4-FFF2-40B4-BE49-F238E27FC236}">
                  <a16:creationId xmlns:a16="http://schemas.microsoft.com/office/drawing/2014/main" id="{B3A2D57D-3130-ED9A-30FE-D559EC737BD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0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9" name="Oval 373">
              <a:extLst>
                <a:ext uri="{FF2B5EF4-FFF2-40B4-BE49-F238E27FC236}">
                  <a16:creationId xmlns:a16="http://schemas.microsoft.com/office/drawing/2014/main" id="{4934170B-6A70-11C7-374E-DEE4CCAC5D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12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0" name="Oval 374">
              <a:extLst>
                <a:ext uri="{FF2B5EF4-FFF2-40B4-BE49-F238E27FC236}">
                  <a16:creationId xmlns:a16="http://schemas.microsoft.com/office/drawing/2014/main" id="{8BF5C682-B731-FFE1-1163-DB7D121EE8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4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1" name="Oval 375">
              <a:extLst>
                <a:ext uri="{FF2B5EF4-FFF2-40B4-BE49-F238E27FC236}">
                  <a16:creationId xmlns:a16="http://schemas.microsoft.com/office/drawing/2014/main" id="{4D3C0133-A37C-9AC8-7DA5-045A1DBC00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" name="Oval 376">
              <a:extLst>
                <a:ext uri="{FF2B5EF4-FFF2-40B4-BE49-F238E27FC236}">
                  <a16:creationId xmlns:a16="http://schemas.microsoft.com/office/drawing/2014/main" id="{A725DA04-3772-663C-4F51-A171D15F5D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27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3" name="Oval 377">
              <a:extLst>
                <a:ext uri="{FF2B5EF4-FFF2-40B4-BE49-F238E27FC236}">
                  <a16:creationId xmlns:a16="http://schemas.microsoft.com/office/drawing/2014/main" id="{E22E3A5B-EBFB-0750-5113-B869859DBD6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26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4" name="Oval 378">
              <a:extLst>
                <a:ext uri="{FF2B5EF4-FFF2-40B4-BE49-F238E27FC236}">
                  <a16:creationId xmlns:a16="http://schemas.microsoft.com/office/drawing/2014/main" id="{CADF058E-BA8F-ACE3-652D-7387E4EE383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28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5" name="Oval 379">
              <a:extLst>
                <a:ext uri="{FF2B5EF4-FFF2-40B4-BE49-F238E27FC236}">
                  <a16:creationId xmlns:a16="http://schemas.microsoft.com/office/drawing/2014/main" id="{FC42F122-1897-4B94-A949-D3CA0E29D18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88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6" name="Oval 380">
              <a:extLst>
                <a:ext uri="{FF2B5EF4-FFF2-40B4-BE49-F238E27FC236}">
                  <a16:creationId xmlns:a16="http://schemas.microsoft.com/office/drawing/2014/main" id="{D33A0F64-382D-6F0B-ABAB-681072A9747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33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7" name="Oval 381">
              <a:extLst>
                <a:ext uri="{FF2B5EF4-FFF2-40B4-BE49-F238E27FC236}">
                  <a16:creationId xmlns:a16="http://schemas.microsoft.com/office/drawing/2014/main" id="{B8554E9B-156A-2AB0-EA39-02EA0E88266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307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8" name="Oval 382">
              <a:extLst>
                <a:ext uri="{FF2B5EF4-FFF2-40B4-BE49-F238E27FC236}">
                  <a16:creationId xmlns:a16="http://schemas.microsoft.com/office/drawing/2014/main" id="{F2FCD68B-9C6E-02D6-65DF-E2D35855C7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56" y="25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9" name="Oval 383">
              <a:extLst>
                <a:ext uri="{FF2B5EF4-FFF2-40B4-BE49-F238E27FC236}">
                  <a16:creationId xmlns:a16="http://schemas.microsoft.com/office/drawing/2014/main" id="{40D39D2A-0C4F-92AF-CA4E-C75100D0EC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34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0" name="Oval 384">
              <a:extLst>
                <a:ext uri="{FF2B5EF4-FFF2-40B4-BE49-F238E27FC236}">
                  <a16:creationId xmlns:a16="http://schemas.microsoft.com/office/drawing/2014/main" id="{44BA92B6-3E6B-CC0C-B683-5391499DBF7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5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1" name="Oval 385">
              <a:extLst>
                <a:ext uri="{FF2B5EF4-FFF2-40B4-BE49-F238E27FC236}">
                  <a16:creationId xmlns:a16="http://schemas.microsoft.com/office/drawing/2014/main" id="{F62BB433-DFD0-C8EA-7BBA-0B5CA3BFAC3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177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2" name="Oval 386">
              <a:extLst>
                <a:ext uri="{FF2B5EF4-FFF2-40B4-BE49-F238E27FC236}">
                  <a16:creationId xmlns:a16="http://schemas.microsoft.com/office/drawing/2014/main" id="{CA2F8866-6F15-D331-3436-06B4DAD5EC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3" name="Oval 387">
              <a:extLst>
                <a:ext uri="{FF2B5EF4-FFF2-40B4-BE49-F238E27FC236}">
                  <a16:creationId xmlns:a16="http://schemas.microsoft.com/office/drawing/2014/main" id="{7DEBF2F9-9A93-0A0E-7DEB-78A151F93FE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4" name="Oval 388">
              <a:extLst>
                <a:ext uri="{FF2B5EF4-FFF2-40B4-BE49-F238E27FC236}">
                  <a16:creationId xmlns:a16="http://schemas.microsoft.com/office/drawing/2014/main" id="{14F4A58C-F7BA-6B6D-6CAC-A6525580236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5" name="Oval 389">
              <a:extLst>
                <a:ext uri="{FF2B5EF4-FFF2-40B4-BE49-F238E27FC236}">
                  <a16:creationId xmlns:a16="http://schemas.microsoft.com/office/drawing/2014/main" id="{42D09503-F0DA-87BB-352C-A51403B5764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22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6" name="Oval 390">
              <a:extLst>
                <a:ext uri="{FF2B5EF4-FFF2-40B4-BE49-F238E27FC236}">
                  <a16:creationId xmlns:a16="http://schemas.microsoft.com/office/drawing/2014/main" id="{233FEF94-6925-263A-C383-D4383A4F674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7" name="Oval 391">
              <a:extLst>
                <a:ext uri="{FF2B5EF4-FFF2-40B4-BE49-F238E27FC236}">
                  <a16:creationId xmlns:a16="http://schemas.microsoft.com/office/drawing/2014/main" id="{1A0ABFCB-AB06-2E3B-62CE-F24F4C6F667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4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8" name="Oval 392">
              <a:extLst>
                <a:ext uri="{FF2B5EF4-FFF2-40B4-BE49-F238E27FC236}">
                  <a16:creationId xmlns:a16="http://schemas.microsoft.com/office/drawing/2014/main" id="{1E941939-645A-7C74-AC79-40C948A9C6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4" y="25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9" name="Oval 393">
              <a:extLst>
                <a:ext uri="{FF2B5EF4-FFF2-40B4-BE49-F238E27FC236}">
                  <a16:creationId xmlns:a16="http://schemas.microsoft.com/office/drawing/2014/main" id="{ACB04197-3AD3-A1D0-9452-3FD37D70C5F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25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0" name="Oval 394">
              <a:extLst>
                <a:ext uri="{FF2B5EF4-FFF2-40B4-BE49-F238E27FC236}">
                  <a16:creationId xmlns:a16="http://schemas.microsoft.com/office/drawing/2014/main" id="{B73263BC-ED09-D3E2-071C-909CAE1C20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1" name="Oval 395">
              <a:extLst>
                <a:ext uri="{FF2B5EF4-FFF2-40B4-BE49-F238E27FC236}">
                  <a16:creationId xmlns:a16="http://schemas.microsoft.com/office/drawing/2014/main" id="{43EE5F28-A4BD-5C66-AEC0-4CEDBD9640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2" name="Oval 396">
              <a:extLst>
                <a:ext uri="{FF2B5EF4-FFF2-40B4-BE49-F238E27FC236}">
                  <a16:creationId xmlns:a16="http://schemas.microsoft.com/office/drawing/2014/main" id="{BBD4AF47-D5AA-F78D-83EA-AAB82AA656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28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3" name="Oval 397">
              <a:extLst>
                <a:ext uri="{FF2B5EF4-FFF2-40B4-BE49-F238E27FC236}">
                  <a16:creationId xmlns:a16="http://schemas.microsoft.com/office/drawing/2014/main" id="{E2B07437-777B-A53D-7D16-565BFDC93E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4" y="24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4" name="Oval 398">
              <a:extLst>
                <a:ext uri="{FF2B5EF4-FFF2-40B4-BE49-F238E27FC236}">
                  <a16:creationId xmlns:a16="http://schemas.microsoft.com/office/drawing/2014/main" id="{20F2989D-6E6F-5E88-7011-C4FF4E536C1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25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5" name="Oval 399">
              <a:extLst>
                <a:ext uri="{FF2B5EF4-FFF2-40B4-BE49-F238E27FC236}">
                  <a16:creationId xmlns:a16="http://schemas.microsoft.com/office/drawing/2014/main" id="{06BC86EE-BDAA-F05B-94C8-4D9018FA2D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6" name="Oval 400">
              <a:extLst>
                <a:ext uri="{FF2B5EF4-FFF2-40B4-BE49-F238E27FC236}">
                  <a16:creationId xmlns:a16="http://schemas.microsoft.com/office/drawing/2014/main" id="{BA5C753F-1303-7902-DE8B-AC18006E593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22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7" name="Oval 401">
              <a:extLst>
                <a:ext uri="{FF2B5EF4-FFF2-40B4-BE49-F238E27FC236}">
                  <a16:creationId xmlns:a16="http://schemas.microsoft.com/office/drawing/2014/main" id="{D2BD1B53-9057-B6E8-CB71-BC5C9D76E5A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216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8" name="Oval 402">
              <a:extLst>
                <a:ext uri="{FF2B5EF4-FFF2-40B4-BE49-F238E27FC236}">
                  <a16:creationId xmlns:a16="http://schemas.microsoft.com/office/drawing/2014/main" id="{C1FC9979-B154-ADE1-24F4-33CAC4547D6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225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9" name="Oval 403">
              <a:extLst>
                <a:ext uri="{FF2B5EF4-FFF2-40B4-BE49-F238E27FC236}">
                  <a16:creationId xmlns:a16="http://schemas.microsoft.com/office/drawing/2014/main" id="{648E7222-4772-072F-0EE9-2E5D1C0363A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0" name="Oval 404">
              <a:extLst>
                <a:ext uri="{FF2B5EF4-FFF2-40B4-BE49-F238E27FC236}">
                  <a16:creationId xmlns:a16="http://schemas.microsoft.com/office/drawing/2014/main" id="{2061795B-F15B-7802-A313-7CFDCD3D4B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1" name="Oval 405">
              <a:extLst>
                <a:ext uri="{FF2B5EF4-FFF2-40B4-BE49-F238E27FC236}">
                  <a16:creationId xmlns:a16="http://schemas.microsoft.com/office/drawing/2014/main" id="{8DD47940-B721-E59C-0239-600D741CAA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2" name="Oval 406">
              <a:extLst>
                <a:ext uri="{FF2B5EF4-FFF2-40B4-BE49-F238E27FC236}">
                  <a16:creationId xmlns:a16="http://schemas.microsoft.com/office/drawing/2014/main" id="{350595BA-7FF4-9C73-7B1A-59815729D15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6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" name="Oval 407">
              <a:extLst>
                <a:ext uri="{FF2B5EF4-FFF2-40B4-BE49-F238E27FC236}">
                  <a16:creationId xmlns:a16="http://schemas.microsoft.com/office/drawing/2014/main" id="{1C99CF0E-6586-EEF6-CCC2-1139083B99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4" name="Oval 408">
              <a:extLst>
                <a:ext uri="{FF2B5EF4-FFF2-40B4-BE49-F238E27FC236}">
                  <a16:creationId xmlns:a16="http://schemas.microsoft.com/office/drawing/2014/main" id="{2D662E1F-A216-CECE-817E-CADCACB1118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77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5" name="Oval 409">
              <a:extLst>
                <a:ext uri="{FF2B5EF4-FFF2-40B4-BE49-F238E27FC236}">
                  <a16:creationId xmlns:a16="http://schemas.microsoft.com/office/drawing/2014/main" id="{B84950C6-366A-75AC-D50D-6195B151CE9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6" name="Oval 410">
              <a:extLst>
                <a:ext uri="{FF2B5EF4-FFF2-40B4-BE49-F238E27FC236}">
                  <a16:creationId xmlns:a16="http://schemas.microsoft.com/office/drawing/2014/main" id="{2B6E78DD-DDB9-17D2-37FD-329FFDEEBB7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4" y="235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7" name="Oval 411">
              <a:extLst>
                <a:ext uri="{FF2B5EF4-FFF2-40B4-BE49-F238E27FC236}">
                  <a16:creationId xmlns:a16="http://schemas.microsoft.com/office/drawing/2014/main" id="{E9CEA9B2-7210-C5EB-3A90-37A5A325236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8" name="Oval 412">
              <a:extLst>
                <a:ext uri="{FF2B5EF4-FFF2-40B4-BE49-F238E27FC236}">
                  <a16:creationId xmlns:a16="http://schemas.microsoft.com/office/drawing/2014/main" id="{321D5B8D-3725-8D42-6B7D-8E355A7D09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15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9" name="Oval 413">
              <a:extLst>
                <a:ext uri="{FF2B5EF4-FFF2-40B4-BE49-F238E27FC236}">
                  <a16:creationId xmlns:a16="http://schemas.microsoft.com/office/drawing/2014/main" id="{9B72AFAE-9E14-0E97-3240-B3274900286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0" name="Oval 414">
              <a:extLst>
                <a:ext uri="{FF2B5EF4-FFF2-40B4-BE49-F238E27FC236}">
                  <a16:creationId xmlns:a16="http://schemas.microsoft.com/office/drawing/2014/main" id="{62FD5B3D-F8BB-4E43-0751-4D79FDC6D7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216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1" name="Oval 415">
              <a:extLst>
                <a:ext uri="{FF2B5EF4-FFF2-40B4-BE49-F238E27FC236}">
                  <a16:creationId xmlns:a16="http://schemas.microsoft.com/office/drawing/2014/main" id="{BC24456B-4BB1-7BE7-8AF3-460623D935B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2" name="Oval 416">
              <a:extLst>
                <a:ext uri="{FF2B5EF4-FFF2-40B4-BE49-F238E27FC236}">
                  <a16:creationId xmlns:a16="http://schemas.microsoft.com/office/drawing/2014/main" id="{583383E5-27C1-4AE7-A8C7-667E9E79FCB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3" name="Oval 417">
              <a:extLst>
                <a:ext uri="{FF2B5EF4-FFF2-40B4-BE49-F238E27FC236}">
                  <a16:creationId xmlns:a16="http://schemas.microsoft.com/office/drawing/2014/main" id="{D6564CDB-9FF9-AC58-FDC9-7F9CE054AC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225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4" name="Oval 418">
              <a:extLst>
                <a:ext uri="{FF2B5EF4-FFF2-40B4-BE49-F238E27FC236}">
                  <a16:creationId xmlns:a16="http://schemas.microsoft.com/office/drawing/2014/main" id="{8303FFBB-1AF0-2C52-CE12-CBBC4CC32D7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" y="13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5" name="Oval 419">
              <a:extLst>
                <a:ext uri="{FF2B5EF4-FFF2-40B4-BE49-F238E27FC236}">
                  <a16:creationId xmlns:a16="http://schemas.microsoft.com/office/drawing/2014/main" id="{F5D95C80-50AA-E425-6714-96470D8F97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6" name="Oval 420">
              <a:extLst>
                <a:ext uri="{FF2B5EF4-FFF2-40B4-BE49-F238E27FC236}">
                  <a16:creationId xmlns:a16="http://schemas.microsoft.com/office/drawing/2014/main" id="{BB1B9937-5237-AAF3-3AB5-7367263B54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7" name="Oval 421">
              <a:extLst>
                <a:ext uri="{FF2B5EF4-FFF2-40B4-BE49-F238E27FC236}">
                  <a16:creationId xmlns:a16="http://schemas.microsoft.com/office/drawing/2014/main" id="{EA658BD9-544B-BB46-F272-92D3B8A87A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8" name="Oval 422">
              <a:extLst>
                <a:ext uri="{FF2B5EF4-FFF2-40B4-BE49-F238E27FC236}">
                  <a16:creationId xmlns:a16="http://schemas.microsoft.com/office/drawing/2014/main" id="{5E7110E8-CBB9-B3B2-4E3C-A4D4D3C5571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4" y="14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9" name="Oval 423">
              <a:extLst>
                <a:ext uri="{FF2B5EF4-FFF2-40B4-BE49-F238E27FC236}">
                  <a16:creationId xmlns:a16="http://schemas.microsoft.com/office/drawing/2014/main" id="{AA1335BD-FC9E-3B96-9278-3E08F22A0D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2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0" name="Oval 424">
              <a:extLst>
                <a:ext uri="{FF2B5EF4-FFF2-40B4-BE49-F238E27FC236}">
                  <a16:creationId xmlns:a16="http://schemas.microsoft.com/office/drawing/2014/main" id="{DB3F49D8-745D-1C15-06A7-F81A3EC7FD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1" name="Oval 425">
              <a:extLst>
                <a:ext uri="{FF2B5EF4-FFF2-40B4-BE49-F238E27FC236}">
                  <a16:creationId xmlns:a16="http://schemas.microsoft.com/office/drawing/2014/main" id="{EEF5E590-EB5B-5976-17D8-717982E3C3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96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2" name="Oval 426">
              <a:extLst>
                <a:ext uri="{FF2B5EF4-FFF2-40B4-BE49-F238E27FC236}">
                  <a16:creationId xmlns:a16="http://schemas.microsoft.com/office/drawing/2014/main" id="{B9DE5FA0-AF65-0774-A95C-674A825B1C5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3" name="Oval 427">
              <a:extLst>
                <a:ext uri="{FF2B5EF4-FFF2-40B4-BE49-F238E27FC236}">
                  <a16:creationId xmlns:a16="http://schemas.microsoft.com/office/drawing/2014/main" id="{6742DDF0-2581-589C-404C-0A7FE776548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4" name="Oval 428">
              <a:extLst>
                <a:ext uri="{FF2B5EF4-FFF2-40B4-BE49-F238E27FC236}">
                  <a16:creationId xmlns:a16="http://schemas.microsoft.com/office/drawing/2014/main" id="{B40A4490-19F7-11F0-230C-ED661088460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5" name="Oval 429">
              <a:extLst>
                <a:ext uri="{FF2B5EF4-FFF2-40B4-BE49-F238E27FC236}">
                  <a16:creationId xmlns:a16="http://schemas.microsoft.com/office/drawing/2014/main" id="{5ED607FA-577B-C0A6-817B-61FC3FF355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6" name="Oval 430">
              <a:extLst>
                <a:ext uri="{FF2B5EF4-FFF2-40B4-BE49-F238E27FC236}">
                  <a16:creationId xmlns:a16="http://schemas.microsoft.com/office/drawing/2014/main" id="{7E4B71D5-7FC1-C677-B89F-971872D78BF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7" name="Oval 431">
              <a:extLst>
                <a:ext uri="{FF2B5EF4-FFF2-40B4-BE49-F238E27FC236}">
                  <a16:creationId xmlns:a16="http://schemas.microsoft.com/office/drawing/2014/main" id="{E55F0878-E4BC-EED0-9199-CC1B36DE8A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2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8" name="Oval 432">
              <a:extLst>
                <a:ext uri="{FF2B5EF4-FFF2-40B4-BE49-F238E27FC236}">
                  <a16:creationId xmlns:a16="http://schemas.microsoft.com/office/drawing/2014/main" id="{53F525C3-E83B-11F7-30FA-C34353D4457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9" name="Oval 433">
              <a:extLst>
                <a:ext uri="{FF2B5EF4-FFF2-40B4-BE49-F238E27FC236}">
                  <a16:creationId xmlns:a16="http://schemas.microsoft.com/office/drawing/2014/main" id="{05040B3B-9E5D-F478-8110-BD54700051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2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40" name="Oval 434">
              <a:extLst>
                <a:ext uri="{FF2B5EF4-FFF2-40B4-BE49-F238E27FC236}">
                  <a16:creationId xmlns:a16="http://schemas.microsoft.com/office/drawing/2014/main" id="{CD234429-7323-4E92-B4B2-4F09C8ECAC5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4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41" name="Oval 435">
              <a:extLst>
                <a:ext uri="{FF2B5EF4-FFF2-40B4-BE49-F238E27FC236}">
                  <a16:creationId xmlns:a16="http://schemas.microsoft.com/office/drawing/2014/main" id="{B5DBFDE7-D7DB-B6D9-77D7-A417711D6F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68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42" name="Oval 436">
              <a:extLst>
                <a:ext uri="{FF2B5EF4-FFF2-40B4-BE49-F238E27FC236}">
                  <a16:creationId xmlns:a16="http://schemas.microsoft.com/office/drawing/2014/main" id="{C1DBFDD4-AF0B-83E9-8924-912C5725DD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43" name="Oval 437">
              <a:extLst>
                <a:ext uri="{FF2B5EF4-FFF2-40B4-BE49-F238E27FC236}">
                  <a16:creationId xmlns:a16="http://schemas.microsoft.com/office/drawing/2014/main" id="{0CFD0837-52B3-ADF4-324A-31AF2E3AD6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14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44" name="Oval 438">
              <a:extLst>
                <a:ext uri="{FF2B5EF4-FFF2-40B4-BE49-F238E27FC236}">
                  <a16:creationId xmlns:a16="http://schemas.microsoft.com/office/drawing/2014/main" id="{4A26D5C0-ACB7-A05F-0EEF-DEE956380E3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4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45" name="Oval 439">
              <a:extLst>
                <a:ext uri="{FF2B5EF4-FFF2-40B4-BE49-F238E27FC236}">
                  <a16:creationId xmlns:a16="http://schemas.microsoft.com/office/drawing/2014/main" id="{792F3336-E7D0-D549-9D44-FDFF983828B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46" name="Oval 440">
              <a:extLst>
                <a:ext uri="{FF2B5EF4-FFF2-40B4-BE49-F238E27FC236}">
                  <a16:creationId xmlns:a16="http://schemas.microsoft.com/office/drawing/2014/main" id="{3EBBB624-9307-9BD7-F252-C9ACAFF482C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4" y="12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47" name="Oval 441">
              <a:extLst>
                <a:ext uri="{FF2B5EF4-FFF2-40B4-BE49-F238E27FC236}">
                  <a16:creationId xmlns:a16="http://schemas.microsoft.com/office/drawing/2014/main" id="{39051CAA-D96D-CBA8-3327-6DA000EA63A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48" name="Oval 442">
              <a:extLst>
                <a:ext uri="{FF2B5EF4-FFF2-40B4-BE49-F238E27FC236}">
                  <a16:creationId xmlns:a16="http://schemas.microsoft.com/office/drawing/2014/main" id="{5BC092C1-74BB-F135-C5F3-64327851FB5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3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49" name="Oval 443">
              <a:extLst>
                <a:ext uri="{FF2B5EF4-FFF2-40B4-BE49-F238E27FC236}">
                  <a16:creationId xmlns:a16="http://schemas.microsoft.com/office/drawing/2014/main" id="{FDE922F3-FE4F-1344-AB8C-D320A09F74A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50" name="Oval 444">
              <a:extLst>
                <a:ext uri="{FF2B5EF4-FFF2-40B4-BE49-F238E27FC236}">
                  <a16:creationId xmlns:a16="http://schemas.microsoft.com/office/drawing/2014/main" id="{06C430AF-0FC5-6237-9C25-55B6DCDD75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51" name="Oval 445">
              <a:extLst>
                <a:ext uri="{FF2B5EF4-FFF2-40B4-BE49-F238E27FC236}">
                  <a16:creationId xmlns:a16="http://schemas.microsoft.com/office/drawing/2014/main" id="{848E5F47-90AD-1EB5-0519-1CF8FF6E1F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13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52" name="Oval 446">
              <a:extLst>
                <a:ext uri="{FF2B5EF4-FFF2-40B4-BE49-F238E27FC236}">
                  <a16:creationId xmlns:a16="http://schemas.microsoft.com/office/drawing/2014/main" id="{D949F9AF-5476-18B3-263E-7EB02C30317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33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53" name="Oval 447">
              <a:extLst>
                <a:ext uri="{FF2B5EF4-FFF2-40B4-BE49-F238E27FC236}">
                  <a16:creationId xmlns:a16="http://schemas.microsoft.com/office/drawing/2014/main" id="{B61BA9AE-E943-81A5-B78F-88C0723511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352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54" name="Oval 448">
              <a:extLst>
                <a:ext uri="{FF2B5EF4-FFF2-40B4-BE49-F238E27FC236}">
                  <a16:creationId xmlns:a16="http://schemas.microsoft.com/office/drawing/2014/main" id="{DD040118-63F0-680A-7930-9D49BD059C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5" y="23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55" name="Oval 449">
              <a:extLst>
                <a:ext uri="{FF2B5EF4-FFF2-40B4-BE49-F238E27FC236}">
                  <a16:creationId xmlns:a16="http://schemas.microsoft.com/office/drawing/2014/main" id="{C43C96F9-9B50-2E2A-6A42-95FB4AAA48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266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56" name="Oval 450">
              <a:extLst>
                <a:ext uri="{FF2B5EF4-FFF2-40B4-BE49-F238E27FC236}">
                  <a16:creationId xmlns:a16="http://schemas.microsoft.com/office/drawing/2014/main" id="{E5FEC34B-633D-4837-FF43-F7A5CD0FF6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61" y="29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57" name="Oval 451">
              <a:extLst>
                <a:ext uri="{FF2B5EF4-FFF2-40B4-BE49-F238E27FC236}">
                  <a16:creationId xmlns:a16="http://schemas.microsoft.com/office/drawing/2014/main" id="{F8F6ED4F-2CE3-1338-9178-0A49E7A08C3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31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58" name="Oval 452">
              <a:extLst>
                <a:ext uri="{FF2B5EF4-FFF2-40B4-BE49-F238E27FC236}">
                  <a16:creationId xmlns:a16="http://schemas.microsoft.com/office/drawing/2014/main" id="{259461B2-29C8-F04E-8736-00DDA44F6C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59" name="Oval 453">
              <a:extLst>
                <a:ext uri="{FF2B5EF4-FFF2-40B4-BE49-F238E27FC236}">
                  <a16:creationId xmlns:a16="http://schemas.microsoft.com/office/drawing/2014/main" id="{E9333C7A-31A9-88B7-1B23-E7EBA34ABC7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5" y="33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60" name="Oval 454">
              <a:extLst>
                <a:ext uri="{FF2B5EF4-FFF2-40B4-BE49-F238E27FC236}">
                  <a16:creationId xmlns:a16="http://schemas.microsoft.com/office/drawing/2014/main" id="{46502821-F671-D795-C587-136B9E22770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61" y="35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61" name="Oval 455">
              <a:extLst>
                <a:ext uri="{FF2B5EF4-FFF2-40B4-BE49-F238E27FC236}">
                  <a16:creationId xmlns:a16="http://schemas.microsoft.com/office/drawing/2014/main" id="{27CC4615-08D5-E74F-325E-87A1249C72B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32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62" name="Oval 456">
              <a:extLst>
                <a:ext uri="{FF2B5EF4-FFF2-40B4-BE49-F238E27FC236}">
                  <a16:creationId xmlns:a16="http://schemas.microsoft.com/office/drawing/2014/main" id="{567AD1F2-47C0-80AF-212E-1DF92426169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21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63" name="Oval 457">
              <a:extLst>
                <a:ext uri="{FF2B5EF4-FFF2-40B4-BE49-F238E27FC236}">
                  <a16:creationId xmlns:a16="http://schemas.microsoft.com/office/drawing/2014/main" id="{22190F2A-4BAC-3188-D0FC-4580DE99A94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5" y="23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64" name="Oval 458">
              <a:extLst>
                <a:ext uri="{FF2B5EF4-FFF2-40B4-BE49-F238E27FC236}">
                  <a16:creationId xmlns:a16="http://schemas.microsoft.com/office/drawing/2014/main" id="{AEE81E76-B0B4-3F75-DEF9-3A589880CD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261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65" name="Oval 459">
              <a:extLst>
                <a:ext uri="{FF2B5EF4-FFF2-40B4-BE49-F238E27FC236}">
                  <a16:creationId xmlns:a16="http://schemas.microsoft.com/office/drawing/2014/main" id="{7D67DC7F-BB7D-D40E-C712-4D2BA569103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309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66" name="Oval 460">
              <a:extLst>
                <a:ext uri="{FF2B5EF4-FFF2-40B4-BE49-F238E27FC236}">
                  <a16:creationId xmlns:a16="http://schemas.microsoft.com/office/drawing/2014/main" id="{1FBDD841-2C92-4E4F-7FF6-E8584B298EC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33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67" name="Oval 461">
              <a:extLst>
                <a:ext uri="{FF2B5EF4-FFF2-40B4-BE49-F238E27FC236}">
                  <a16:creationId xmlns:a16="http://schemas.microsoft.com/office/drawing/2014/main" id="{A5BF527A-D346-961F-62E0-890B3975D3B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324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68" name="Oval 462">
              <a:extLst>
                <a:ext uri="{FF2B5EF4-FFF2-40B4-BE49-F238E27FC236}">
                  <a16:creationId xmlns:a16="http://schemas.microsoft.com/office/drawing/2014/main" id="{733F0D8D-7D00-BD13-61B3-8FFF99AAB28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69" name="Oval 463">
              <a:extLst>
                <a:ext uri="{FF2B5EF4-FFF2-40B4-BE49-F238E27FC236}">
                  <a16:creationId xmlns:a16="http://schemas.microsoft.com/office/drawing/2014/main" id="{92010E14-B920-BFFC-F65D-0CC5594C1CA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61" y="20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70" name="Oval 464">
              <a:extLst>
                <a:ext uri="{FF2B5EF4-FFF2-40B4-BE49-F238E27FC236}">
                  <a16:creationId xmlns:a16="http://schemas.microsoft.com/office/drawing/2014/main" id="{B8359C96-AE03-5B16-C199-95328DFCCED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23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71" name="Oval 465">
              <a:extLst>
                <a:ext uri="{FF2B5EF4-FFF2-40B4-BE49-F238E27FC236}">
                  <a16:creationId xmlns:a16="http://schemas.microsoft.com/office/drawing/2014/main" id="{742693D2-9592-6D35-727E-B41277AA9B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7" y="252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72" name="Oval 466">
              <a:extLst>
                <a:ext uri="{FF2B5EF4-FFF2-40B4-BE49-F238E27FC236}">
                  <a16:creationId xmlns:a16="http://schemas.microsoft.com/office/drawing/2014/main" id="{BCB7BCC1-9B20-3A3E-62C5-3C77F52373C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29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73" name="Oval 467">
              <a:extLst>
                <a:ext uri="{FF2B5EF4-FFF2-40B4-BE49-F238E27FC236}">
                  <a16:creationId xmlns:a16="http://schemas.microsoft.com/office/drawing/2014/main" id="{10F50A82-E8FB-9817-37D5-F3A12FDD0A2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31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74" name="Oval 468">
              <a:extLst>
                <a:ext uri="{FF2B5EF4-FFF2-40B4-BE49-F238E27FC236}">
                  <a16:creationId xmlns:a16="http://schemas.microsoft.com/office/drawing/2014/main" id="{4EB9EA0D-39FD-CC80-7228-601CFC75465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304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75" name="Oval 469">
              <a:extLst>
                <a:ext uri="{FF2B5EF4-FFF2-40B4-BE49-F238E27FC236}">
                  <a16:creationId xmlns:a16="http://schemas.microsoft.com/office/drawing/2014/main" id="{317BE2C5-839B-0837-B3D1-7A855CF3F6E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7" y="32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76" name="Oval 470">
              <a:extLst>
                <a:ext uri="{FF2B5EF4-FFF2-40B4-BE49-F238E27FC236}">
                  <a16:creationId xmlns:a16="http://schemas.microsoft.com/office/drawing/2014/main" id="{C6184235-269B-E78F-F92B-0AAF5220A5A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77" name="Oval 471">
              <a:extLst>
                <a:ext uri="{FF2B5EF4-FFF2-40B4-BE49-F238E27FC236}">
                  <a16:creationId xmlns:a16="http://schemas.microsoft.com/office/drawing/2014/main" id="{5A267282-945A-E640-EFBC-AEFC6C2FF7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93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78" name="Oval 472">
              <a:extLst>
                <a:ext uri="{FF2B5EF4-FFF2-40B4-BE49-F238E27FC236}">
                  <a16:creationId xmlns:a16="http://schemas.microsoft.com/office/drawing/2014/main" id="{43E13512-03E5-42C8-5087-6936466FFD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20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79" name="Oval 473">
              <a:extLst>
                <a:ext uri="{FF2B5EF4-FFF2-40B4-BE49-F238E27FC236}">
                  <a16:creationId xmlns:a16="http://schemas.microsoft.com/office/drawing/2014/main" id="{9AED484E-CD5B-962B-F428-37D770ED20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232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80" name="Oval 474">
              <a:extLst>
                <a:ext uri="{FF2B5EF4-FFF2-40B4-BE49-F238E27FC236}">
                  <a16:creationId xmlns:a16="http://schemas.microsoft.com/office/drawing/2014/main" id="{1B35B6BC-FB58-C3DD-06C1-939B603130E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81" name="Oval 475">
              <a:extLst>
                <a:ext uri="{FF2B5EF4-FFF2-40B4-BE49-F238E27FC236}">
                  <a16:creationId xmlns:a16="http://schemas.microsoft.com/office/drawing/2014/main" id="{E251AD79-2D01-259D-C501-E3FA4B21A7D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61" y="247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82" name="Oval 476">
              <a:extLst>
                <a:ext uri="{FF2B5EF4-FFF2-40B4-BE49-F238E27FC236}">
                  <a16:creationId xmlns:a16="http://schemas.microsoft.com/office/drawing/2014/main" id="{68853229-F8A8-8812-40A6-DCA118B867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276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83" name="Oval 477">
              <a:extLst>
                <a:ext uri="{FF2B5EF4-FFF2-40B4-BE49-F238E27FC236}">
                  <a16:creationId xmlns:a16="http://schemas.microsoft.com/office/drawing/2014/main" id="{5BF05D3F-CD4A-2F65-D919-C9E70F2B46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7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84" name="Oval 478">
              <a:extLst>
                <a:ext uri="{FF2B5EF4-FFF2-40B4-BE49-F238E27FC236}">
                  <a16:creationId xmlns:a16="http://schemas.microsoft.com/office/drawing/2014/main" id="{2CC69012-27C3-4BFA-BD24-6FA49C16873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85" name="Oval 479">
              <a:extLst>
                <a:ext uri="{FF2B5EF4-FFF2-40B4-BE49-F238E27FC236}">
                  <a16:creationId xmlns:a16="http://schemas.microsoft.com/office/drawing/2014/main" id="{76BFC957-0AB8-70FD-3E9D-7044E4E1232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7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86" name="Oval 480">
              <a:extLst>
                <a:ext uri="{FF2B5EF4-FFF2-40B4-BE49-F238E27FC236}">
                  <a16:creationId xmlns:a16="http://schemas.microsoft.com/office/drawing/2014/main" id="{4E4015BF-DEA2-12B7-7F8F-AD36A084A17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32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87" name="Oval 481">
              <a:extLst>
                <a:ext uri="{FF2B5EF4-FFF2-40B4-BE49-F238E27FC236}">
                  <a16:creationId xmlns:a16="http://schemas.microsoft.com/office/drawing/2014/main" id="{5DC546C9-1C78-3113-9961-77FDB7F5877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35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88" name="Oval 482">
              <a:extLst>
                <a:ext uri="{FF2B5EF4-FFF2-40B4-BE49-F238E27FC236}">
                  <a16:creationId xmlns:a16="http://schemas.microsoft.com/office/drawing/2014/main" id="{2C24DF6F-257C-32F8-908F-8B777CDF6C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343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89" name="Oval 483">
              <a:extLst>
                <a:ext uri="{FF2B5EF4-FFF2-40B4-BE49-F238E27FC236}">
                  <a16:creationId xmlns:a16="http://schemas.microsoft.com/office/drawing/2014/main" id="{DE231973-D648-D048-6EBB-C6CCD83D49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280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90" name="Oval 484">
              <a:extLst>
                <a:ext uri="{FF2B5EF4-FFF2-40B4-BE49-F238E27FC236}">
                  <a16:creationId xmlns:a16="http://schemas.microsoft.com/office/drawing/2014/main" id="{E5D41FC3-7E52-C904-3375-BDC9E8527CC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31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91" name="Oval 485">
              <a:extLst>
                <a:ext uri="{FF2B5EF4-FFF2-40B4-BE49-F238E27FC236}">
                  <a16:creationId xmlns:a16="http://schemas.microsoft.com/office/drawing/2014/main" id="{A700E001-418B-3D29-2B66-2D02BE22307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09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92" name="Oval 486">
              <a:extLst>
                <a:ext uri="{FF2B5EF4-FFF2-40B4-BE49-F238E27FC236}">
                  <a16:creationId xmlns:a16="http://schemas.microsoft.com/office/drawing/2014/main" id="{E308C75C-3D42-404A-D8F7-BFCE9F0F48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25" y="352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93" name="Oval 487">
              <a:extLst>
                <a:ext uri="{FF2B5EF4-FFF2-40B4-BE49-F238E27FC236}">
                  <a16:creationId xmlns:a16="http://schemas.microsoft.com/office/drawing/2014/main" id="{BA073035-80C9-D835-E994-A3FDFB23D5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35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94" name="Oval 488">
              <a:extLst>
                <a:ext uri="{FF2B5EF4-FFF2-40B4-BE49-F238E27FC236}">
                  <a16:creationId xmlns:a16="http://schemas.microsoft.com/office/drawing/2014/main" id="{6B7EB15C-01DB-3467-653C-3942148A7C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95" name="Oval 489">
              <a:extLst>
                <a:ext uri="{FF2B5EF4-FFF2-40B4-BE49-F238E27FC236}">
                  <a16:creationId xmlns:a16="http://schemas.microsoft.com/office/drawing/2014/main" id="{02F1A034-8E69-24B6-7072-04890DAE4EE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5" y="32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96" name="Oval 490">
              <a:extLst>
                <a:ext uri="{FF2B5EF4-FFF2-40B4-BE49-F238E27FC236}">
                  <a16:creationId xmlns:a16="http://schemas.microsoft.com/office/drawing/2014/main" id="{AC1601C7-A919-FE38-EFDB-9C965A15BB0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314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97" name="Oval 491">
              <a:extLst>
                <a:ext uri="{FF2B5EF4-FFF2-40B4-BE49-F238E27FC236}">
                  <a16:creationId xmlns:a16="http://schemas.microsoft.com/office/drawing/2014/main" id="{23C45DBC-19F3-FD65-199D-5A5F7696D7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53" y="33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98" name="Oval 492">
              <a:extLst>
                <a:ext uri="{FF2B5EF4-FFF2-40B4-BE49-F238E27FC236}">
                  <a16:creationId xmlns:a16="http://schemas.microsoft.com/office/drawing/2014/main" id="{B16D9F8E-AE7E-4C35-92D6-68EB83398E9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35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99" name="Oval 493">
              <a:extLst>
                <a:ext uri="{FF2B5EF4-FFF2-40B4-BE49-F238E27FC236}">
                  <a16:creationId xmlns:a16="http://schemas.microsoft.com/office/drawing/2014/main" id="{F9CE14E9-5D7A-85DA-160E-E35FD222A14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53" y="309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00" name="Oval 494">
              <a:extLst>
                <a:ext uri="{FF2B5EF4-FFF2-40B4-BE49-F238E27FC236}">
                  <a16:creationId xmlns:a16="http://schemas.microsoft.com/office/drawing/2014/main" id="{4E1116D6-6456-CB09-F4A5-14FF2D80E7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5" y="266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01" name="Oval 495">
              <a:extLst>
                <a:ext uri="{FF2B5EF4-FFF2-40B4-BE49-F238E27FC236}">
                  <a16:creationId xmlns:a16="http://schemas.microsoft.com/office/drawing/2014/main" id="{4EC3BE31-4CBB-D527-69E8-F19CBBBE7B3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02" name="Oval 496">
              <a:extLst>
                <a:ext uri="{FF2B5EF4-FFF2-40B4-BE49-F238E27FC236}">
                  <a16:creationId xmlns:a16="http://schemas.microsoft.com/office/drawing/2014/main" id="{CA2CCAF0-64DD-6DE3-0202-82AE679BC59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25" y="343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03" name="Oval 497">
              <a:extLst>
                <a:ext uri="{FF2B5EF4-FFF2-40B4-BE49-F238E27FC236}">
                  <a16:creationId xmlns:a16="http://schemas.microsoft.com/office/drawing/2014/main" id="{8D0337F5-9358-7D32-C4F1-04015F3C8C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31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04" name="Oval 498">
              <a:extLst>
                <a:ext uri="{FF2B5EF4-FFF2-40B4-BE49-F238E27FC236}">
                  <a16:creationId xmlns:a16="http://schemas.microsoft.com/office/drawing/2014/main" id="{CB661421-5CF4-ED9B-298E-C0FD1ABAFA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247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05" name="Oval 499">
              <a:extLst>
                <a:ext uri="{FF2B5EF4-FFF2-40B4-BE49-F238E27FC236}">
                  <a16:creationId xmlns:a16="http://schemas.microsoft.com/office/drawing/2014/main" id="{A2EAEAED-3A66-281A-7FBB-01953ECBBDC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280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06" name="Oval 500">
              <a:extLst>
                <a:ext uri="{FF2B5EF4-FFF2-40B4-BE49-F238E27FC236}">
                  <a16:creationId xmlns:a16="http://schemas.microsoft.com/office/drawing/2014/main" id="{53A38468-4976-3E3E-472F-BF2C6253AC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07" name="Oval 501">
              <a:extLst>
                <a:ext uri="{FF2B5EF4-FFF2-40B4-BE49-F238E27FC236}">
                  <a16:creationId xmlns:a16="http://schemas.microsoft.com/office/drawing/2014/main" id="{C21D7834-D8CC-4938-9110-8BBE3B86EE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242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08" name="Oval 502">
              <a:extLst>
                <a:ext uri="{FF2B5EF4-FFF2-40B4-BE49-F238E27FC236}">
                  <a16:creationId xmlns:a16="http://schemas.microsoft.com/office/drawing/2014/main" id="{10CA7A64-39AA-58F2-C4D8-0961B4E362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33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09" name="Oval 503">
              <a:extLst>
                <a:ext uri="{FF2B5EF4-FFF2-40B4-BE49-F238E27FC236}">
                  <a16:creationId xmlns:a16="http://schemas.microsoft.com/office/drawing/2014/main" id="{7BB73DC6-CBEE-638E-4CC2-ACDDE7C11B3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261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10" name="Oval 504">
              <a:extLst>
                <a:ext uri="{FF2B5EF4-FFF2-40B4-BE49-F238E27FC236}">
                  <a16:creationId xmlns:a16="http://schemas.microsoft.com/office/drawing/2014/main" id="{AA6FF176-74EE-3F4C-27ED-655B7618E9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314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11" name="Oval 505">
              <a:extLst>
                <a:ext uri="{FF2B5EF4-FFF2-40B4-BE49-F238E27FC236}">
                  <a16:creationId xmlns:a16="http://schemas.microsoft.com/office/drawing/2014/main" id="{56464FE1-DFB1-69AE-2CC3-EEEC98D8D2F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21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12" name="Oval 506">
              <a:extLst>
                <a:ext uri="{FF2B5EF4-FFF2-40B4-BE49-F238E27FC236}">
                  <a16:creationId xmlns:a16="http://schemas.microsoft.com/office/drawing/2014/main" id="{56671716-BE37-A87D-908F-2EBC1BEB995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242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13" name="Oval 507">
              <a:extLst>
                <a:ext uri="{FF2B5EF4-FFF2-40B4-BE49-F238E27FC236}">
                  <a16:creationId xmlns:a16="http://schemas.microsoft.com/office/drawing/2014/main" id="{215074EF-8FC3-AAE5-8576-F0F822B77D2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295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14" name="Oval 508">
              <a:extLst>
                <a:ext uri="{FF2B5EF4-FFF2-40B4-BE49-F238E27FC236}">
                  <a16:creationId xmlns:a16="http://schemas.microsoft.com/office/drawing/2014/main" id="{49053CDD-B70C-FB1E-9A60-DA8DACC9505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5" y="261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15" name="Oval 509">
              <a:extLst>
                <a:ext uri="{FF2B5EF4-FFF2-40B4-BE49-F238E27FC236}">
                  <a16:creationId xmlns:a16="http://schemas.microsoft.com/office/drawing/2014/main" id="{E58C24DD-FA4A-5F29-A801-82BDF8C6E45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304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16" name="Oval 510">
              <a:extLst>
                <a:ext uri="{FF2B5EF4-FFF2-40B4-BE49-F238E27FC236}">
                  <a16:creationId xmlns:a16="http://schemas.microsoft.com/office/drawing/2014/main" id="{7D8CCEE2-DE9F-49EE-4B50-49054EF682A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309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17" name="Oval 511">
              <a:extLst>
                <a:ext uri="{FF2B5EF4-FFF2-40B4-BE49-F238E27FC236}">
                  <a16:creationId xmlns:a16="http://schemas.microsoft.com/office/drawing/2014/main" id="{34205137-A3DE-6E1F-6241-246795223F8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18" name="Oval 512">
              <a:extLst>
                <a:ext uri="{FF2B5EF4-FFF2-40B4-BE49-F238E27FC236}">
                  <a16:creationId xmlns:a16="http://schemas.microsoft.com/office/drawing/2014/main" id="{F84F68E8-2842-88A1-CC2B-84FA5F54ECA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19" name="Oval 513">
              <a:extLst>
                <a:ext uri="{FF2B5EF4-FFF2-40B4-BE49-F238E27FC236}">
                  <a16:creationId xmlns:a16="http://schemas.microsoft.com/office/drawing/2014/main" id="{89B0767B-B3CF-3E92-FD51-974991BDF0F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256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20" name="Oval 514">
              <a:extLst>
                <a:ext uri="{FF2B5EF4-FFF2-40B4-BE49-F238E27FC236}">
                  <a16:creationId xmlns:a16="http://schemas.microsoft.com/office/drawing/2014/main" id="{AE211EE4-E2D1-16B8-7F4B-42D0C991FDB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29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21" name="Oval 515">
              <a:extLst>
                <a:ext uri="{FF2B5EF4-FFF2-40B4-BE49-F238E27FC236}">
                  <a16:creationId xmlns:a16="http://schemas.microsoft.com/office/drawing/2014/main" id="{E61429C7-EAA3-8F7D-7596-588D4EC7D7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25" y="261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22" name="Oval 516">
              <a:extLst>
                <a:ext uri="{FF2B5EF4-FFF2-40B4-BE49-F238E27FC236}">
                  <a16:creationId xmlns:a16="http://schemas.microsoft.com/office/drawing/2014/main" id="{B4A8ADF5-F6D3-DD42-1955-69DDF33C02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280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23" name="Oval 517">
              <a:extLst>
                <a:ext uri="{FF2B5EF4-FFF2-40B4-BE49-F238E27FC236}">
                  <a16:creationId xmlns:a16="http://schemas.microsoft.com/office/drawing/2014/main" id="{65DCB8AD-F8D4-8BC6-ECEC-DBBBC8E97F3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22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24" name="Oval 518">
              <a:extLst>
                <a:ext uri="{FF2B5EF4-FFF2-40B4-BE49-F238E27FC236}">
                  <a16:creationId xmlns:a16="http://schemas.microsoft.com/office/drawing/2014/main" id="{4B0959B4-CC2A-27D4-0383-BD4405920F4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252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25" name="Oval 519">
              <a:extLst>
                <a:ext uri="{FF2B5EF4-FFF2-40B4-BE49-F238E27FC236}">
                  <a16:creationId xmlns:a16="http://schemas.microsoft.com/office/drawing/2014/main" id="{3EC567E7-BD70-EC1B-76BB-AD9400470E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223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26" name="Oval 520">
              <a:extLst>
                <a:ext uri="{FF2B5EF4-FFF2-40B4-BE49-F238E27FC236}">
                  <a16:creationId xmlns:a16="http://schemas.microsoft.com/office/drawing/2014/main" id="{30639AD4-F953-3449-DF91-2D5C23C7E95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187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27" name="Oval 521">
              <a:extLst>
                <a:ext uri="{FF2B5EF4-FFF2-40B4-BE49-F238E27FC236}">
                  <a16:creationId xmlns:a16="http://schemas.microsoft.com/office/drawing/2014/main" id="{7842DA28-A768-CCFC-17F6-6243B51EBD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28" name="Oval 522">
              <a:extLst>
                <a:ext uri="{FF2B5EF4-FFF2-40B4-BE49-F238E27FC236}">
                  <a16:creationId xmlns:a16="http://schemas.microsoft.com/office/drawing/2014/main" id="{0F7CE59C-4150-6B48-F989-316EAD46B74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52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29" name="Oval 523">
              <a:extLst>
                <a:ext uri="{FF2B5EF4-FFF2-40B4-BE49-F238E27FC236}">
                  <a16:creationId xmlns:a16="http://schemas.microsoft.com/office/drawing/2014/main" id="{0F34B572-C022-F203-DD19-4BBF86E5B4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56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30" name="Oval 524">
              <a:extLst>
                <a:ext uri="{FF2B5EF4-FFF2-40B4-BE49-F238E27FC236}">
                  <a16:creationId xmlns:a16="http://schemas.microsoft.com/office/drawing/2014/main" id="{0E022D8A-1381-9873-7816-899C8D81BB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2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31" name="Oval 525">
              <a:extLst>
                <a:ext uri="{FF2B5EF4-FFF2-40B4-BE49-F238E27FC236}">
                  <a16:creationId xmlns:a16="http://schemas.microsoft.com/office/drawing/2014/main" id="{F430F81F-5ECF-C5F8-2378-58A60009469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12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32" name="Oval 526">
              <a:extLst>
                <a:ext uri="{FF2B5EF4-FFF2-40B4-BE49-F238E27FC236}">
                  <a16:creationId xmlns:a16="http://schemas.microsoft.com/office/drawing/2014/main" id="{DF5E4EB4-2969-8680-E0E0-46DB9A73AD1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13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33" name="Oval 527">
              <a:extLst>
                <a:ext uri="{FF2B5EF4-FFF2-40B4-BE49-F238E27FC236}">
                  <a16:creationId xmlns:a16="http://schemas.microsoft.com/office/drawing/2014/main" id="{436B9174-8E72-42A6-D11C-0A1C8FD221E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28" y="13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34" name="Oval 528">
              <a:extLst>
                <a:ext uri="{FF2B5EF4-FFF2-40B4-BE49-F238E27FC236}">
                  <a16:creationId xmlns:a16="http://schemas.microsoft.com/office/drawing/2014/main" id="{C86E7310-6EBA-67C1-B6F7-79D677F646A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28" y="12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35" name="Oval 529">
              <a:extLst>
                <a:ext uri="{FF2B5EF4-FFF2-40B4-BE49-F238E27FC236}">
                  <a16:creationId xmlns:a16="http://schemas.microsoft.com/office/drawing/2014/main" id="{EAAF541E-D772-40AE-5C0B-F29E2875E9E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3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36" name="Oval 530">
              <a:extLst>
                <a:ext uri="{FF2B5EF4-FFF2-40B4-BE49-F238E27FC236}">
                  <a16:creationId xmlns:a16="http://schemas.microsoft.com/office/drawing/2014/main" id="{EB7E3FD5-2004-F9C7-FE82-5E08D6780F8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2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37" name="Oval 531">
              <a:extLst>
                <a:ext uri="{FF2B5EF4-FFF2-40B4-BE49-F238E27FC236}">
                  <a16:creationId xmlns:a16="http://schemas.microsoft.com/office/drawing/2014/main" id="{45F4AE61-68B6-7A7D-A307-04B4263E695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132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38" name="Oval 532">
              <a:extLst>
                <a:ext uri="{FF2B5EF4-FFF2-40B4-BE49-F238E27FC236}">
                  <a16:creationId xmlns:a16="http://schemas.microsoft.com/office/drawing/2014/main" id="{CB82899A-3E32-6071-431F-131C20EC86D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132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39" name="Oval 533">
              <a:extLst>
                <a:ext uri="{FF2B5EF4-FFF2-40B4-BE49-F238E27FC236}">
                  <a16:creationId xmlns:a16="http://schemas.microsoft.com/office/drawing/2014/main" id="{690E53B3-155D-EE0D-A39F-D673D553D3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127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40" name="Oval 534">
              <a:extLst>
                <a:ext uri="{FF2B5EF4-FFF2-40B4-BE49-F238E27FC236}">
                  <a16:creationId xmlns:a16="http://schemas.microsoft.com/office/drawing/2014/main" id="{B8532856-51C9-8311-2B5A-246300C7CA3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127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41" name="Oval 535">
              <a:extLst>
                <a:ext uri="{FF2B5EF4-FFF2-40B4-BE49-F238E27FC236}">
                  <a16:creationId xmlns:a16="http://schemas.microsoft.com/office/drawing/2014/main" id="{DBD5658B-7DEF-6CFC-7FAC-A3ABEAD6255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41" y="141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42" name="Oval 536">
              <a:extLst>
                <a:ext uri="{FF2B5EF4-FFF2-40B4-BE49-F238E27FC236}">
                  <a16:creationId xmlns:a16="http://schemas.microsoft.com/office/drawing/2014/main" id="{9D424382-1D4D-68E6-EEF3-8BFC4D111E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136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43" name="Oval 537">
              <a:extLst>
                <a:ext uri="{FF2B5EF4-FFF2-40B4-BE49-F238E27FC236}">
                  <a16:creationId xmlns:a16="http://schemas.microsoft.com/office/drawing/2014/main" id="{C9BBA4D0-E72E-286B-1FAE-00326EBF687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44" name="Oval 538">
              <a:extLst>
                <a:ext uri="{FF2B5EF4-FFF2-40B4-BE49-F238E27FC236}">
                  <a16:creationId xmlns:a16="http://schemas.microsoft.com/office/drawing/2014/main" id="{2C60981E-81CB-7325-E391-95005BBBAB3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45" name="Oval 539">
              <a:extLst>
                <a:ext uri="{FF2B5EF4-FFF2-40B4-BE49-F238E27FC236}">
                  <a16:creationId xmlns:a16="http://schemas.microsoft.com/office/drawing/2014/main" id="{E9FCBE1B-0183-6B94-C8D7-76E1FE6F802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216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46" name="Oval 540">
              <a:extLst>
                <a:ext uri="{FF2B5EF4-FFF2-40B4-BE49-F238E27FC236}">
                  <a16:creationId xmlns:a16="http://schemas.microsoft.com/office/drawing/2014/main" id="{9C36B6CD-EA20-E1F6-8AA4-4725A7BF046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28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47" name="Oval 541">
              <a:extLst>
                <a:ext uri="{FF2B5EF4-FFF2-40B4-BE49-F238E27FC236}">
                  <a16:creationId xmlns:a16="http://schemas.microsoft.com/office/drawing/2014/main" id="{85954F93-D85B-4A6D-1275-5D8FB8F055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48" name="Oval 542">
              <a:extLst>
                <a:ext uri="{FF2B5EF4-FFF2-40B4-BE49-F238E27FC236}">
                  <a16:creationId xmlns:a16="http://schemas.microsoft.com/office/drawing/2014/main" id="{1BBAF62C-1014-9291-8F55-37ACB8EC189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49" name="Oval 543">
              <a:extLst>
                <a:ext uri="{FF2B5EF4-FFF2-40B4-BE49-F238E27FC236}">
                  <a16:creationId xmlns:a16="http://schemas.microsoft.com/office/drawing/2014/main" id="{35165378-378F-E76A-9E67-B3B3C9F3234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50" name="Oval 544">
              <a:extLst>
                <a:ext uri="{FF2B5EF4-FFF2-40B4-BE49-F238E27FC236}">
                  <a16:creationId xmlns:a16="http://schemas.microsoft.com/office/drawing/2014/main" id="{E5A9693E-0622-DCBC-F7B5-6F59BFBED13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51" name="Oval 545">
              <a:extLst>
                <a:ext uri="{FF2B5EF4-FFF2-40B4-BE49-F238E27FC236}">
                  <a16:creationId xmlns:a16="http://schemas.microsoft.com/office/drawing/2014/main" id="{366D77F6-5015-4C2E-C23C-F8ECFF78F2A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87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52" name="Oval 546">
              <a:extLst>
                <a:ext uri="{FF2B5EF4-FFF2-40B4-BE49-F238E27FC236}">
                  <a16:creationId xmlns:a16="http://schemas.microsoft.com/office/drawing/2014/main" id="{AAC20BA6-0664-D5AB-2F2D-E69B2D584F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53" name="Oval 547">
              <a:extLst>
                <a:ext uri="{FF2B5EF4-FFF2-40B4-BE49-F238E27FC236}">
                  <a16:creationId xmlns:a16="http://schemas.microsoft.com/office/drawing/2014/main" id="{61CCAF51-2399-3363-9609-3F88F1E0EC8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68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54" name="Oval 548">
              <a:extLst>
                <a:ext uri="{FF2B5EF4-FFF2-40B4-BE49-F238E27FC236}">
                  <a16:creationId xmlns:a16="http://schemas.microsoft.com/office/drawing/2014/main" id="{08DFA6D8-E141-F9D2-85EF-9E29A9E1CC6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55" name="Oval 549">
              <a:extLst>
                <a:ext uri="{FF2B5EF4-FFF2-40B4-BE49-F238E27FC236}">
                  <a16:creationId xmlns:a16="http://schemas.microsoft.com/office/drawing/2014/main" id="{07F20141-3196-E787-885C-878677E3A4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16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56" name="Oval 550">
              <a:extLst>
                <a:ext uri="{FF2B5EF4-FFF2-40B4-BE49-F238E27FC236}">
                  <a16:creationId xmlns:a16="http://schemas.microsoft.com/office/drawing/2014/main" id="{F4177649-41AD-DE45-3CDD-74120A0E67C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57" name="Oval 551">
              <a:extLst>
                <a:ext uri="{FF2B5EF4-FFF2-40B4-BE49-F238E27FC236}">
                  <a16:creationId xmlns:a16="http://schemas.microsoft.com/office/drawing/2014/main" id="{533B933A-8D2B-7774-24D8-2E993D3E49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58" name="Oval 552">
              <a:extLst>
                <a:ext uri="{FF2B5EF4-FFF2-40B4-BE49-F238E27FC236}">
                  <a16:creationId xmlns:a16="http://schemas.microsoft.com/office/drawing/2014/main" id="{6680E5EF-49B3-B705-7A08-2FB68224A2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59" name="Oval 553">
              <a:extLst>
                <a:ext uri="{FF2B5EF4-FFF2-40B4-BE49-F238E27FC236}">
                  <a16:creationId xmlns:a16="http://schemas.microsoft.com/office/drawing/2014/main" id="{422BBFDA-4233-501D-4882-1DB1F2EB87F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60" name="Oval 554">
              <a:extLst>
                <a:ext uri="{FF2B5EF4-FFF2-40B4-BE49-F238E27FC236}">
                  <a16:creationId xmlns:a16="http://schemas.microsoft.com/office/drawing/2014/main" id="{CD733CCF-3134-93B6-2D22-27D643EEFD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61" name="Oval 555">
              <a:extLst>
                <a:ext uri="{FF2B5EF4-FFF2-40B4-BE49-F238E27FC236}">
                  <a16:creationId xmlns:a16="http://schemas.microsoft.com/office/drawing/2014/main" id="{6AA388ED-A7F7-483E-3BF7-A72233CF5F1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62" name="Oval 556">
              <a:extLst>
                <a:ext uri="{FF2B5EF4-FFF2-40B4-BE49-F238E27FC236}">
                  <a16:creationId xmlns:a16="http://schemas.microsoft.com/office/drawing/2014/main" id="{15E621F4-425E-5F7A-1759-64404F1A46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63" name="Oval 557">
              <a:extLst>
                <a:ext uri="{FF2B5EF4-FFF2-40B4-BE49-F238E27FC236}">
                  <a16:creationId xmlns:a16="http://schemas.microsoft.com/office/drawing/2014/main" id="{92F3E658-EDAD-AA6F-A63D-F4D3EC4833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64" name="Oval 558">
              <a:extLst>
                <a:ext uri="{FF2B5EF4-FFF2-40B4-BE49-F238E27FC236}">
                  <a16:creationId xmlns:a16="http://schemas.microsoft.com/office/drawing/2014/main" id="{E9C2E347-4260-1CAC-F2B8-075B7C82AA0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196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65" name="Oval 559">
              <a:extLst>
                <a:ext uri="{FF2B5EF4-FFF2-40B4-BE49-F238E27FC236}">
                  <a16:creationId xmlns:a16="http://schemas.microsoft.com/office/drawing/2014/main" id="{34D73E22-90EB-4416-C837-64E2F6AECD8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66" name="Oval 560">
              <a:extLst>
                <a:ext uri="{FF2B5EF4-FFF2-40B4-BE49-F238E27FC236}">
                  <a16:creationId xmlns:a16="http://schemas.microsoft.com/office/drawing/2014/main" id="{CB5D681B-D22C-79A3-A39D-DEFD0E41417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77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67" name="Oval 561">
              <a:extLst>
                <a:ext uri="{FF2B5EF4-FFF2-40B4-BE49-F238E27FC236}">
                  <a16:creationId xmlns:a16="http://schemas.microsoft.com/office/drawing/2014/main" id="{DAAD0802-325A-CBEE-B0DB-315F648FBF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68" name="Oval 562">
              <a:extLst>
                <a:ext uri="{FF2B5EF4-FFF2-40B4-BE49-F238E27FC236}">
                  <a16:creationId xmlns:a16="http://schemas.microsoft.com/office/drawing/2014/main" id="{16CD2013-C391-F886-4B8E-355E9C5262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187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69" name="Oval 563">
              <a:extLst>
                <a:ext uri="{FF2B5EF4-FFF2-40B4-BE49-F238E27FC236}">
                  <a16:creationId xmlns:a16="http://schemas.microsoft.com/office/drawing/2014/main" id="{A0D36A2A-34F0-30B6-4A19-D174B1B162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70" name="Oval 564">
              <a:extLst>
                <a:ext uri="{FF2B5EF4-FFF2-40B4-BE49-F238E27FC236}">
                  <a16:creationId xmlns:a16="http://schemas.microsoft.com/office/drawing/2014/main" id="{BF53B990-2A4C-F3C7-E340-A0736E5D107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68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71" name="Oval 565">
              <a:extLst>
                <a:ext uri="{FF2B5EF4-FFF2-40B4-BE49-F238E27FC236}">
                  <a16:creationId xmlns:a16="http://schemas.microsoft.com/office/drawing/2014/main" id="{A53D38E1-8854-A82C-E107-37FB2B10E9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177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72" name="Oval 566">
              <a:extLst>
                <a:ext uri="{FF2B5EF4-FFF2-40B4-BE49-F238E27FC236}">
                  <a16:creationId xmlns:a16="http://schemas.microsoft.com/office/drawing/2014/main" id="{0A438A24-3668-5AFD-A386-CDE4A61F21B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15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73" name="Oval 567">
              <a:extLst>
                <a:ext uri="{FF2B5EF4-FFF2-40B4-BE49-F238E27FC236}">
                  <a16:creationId xmlns:a16="http://schemas.microsoft.com/office/drawing/2014/main" id="{322ACEF9-7902-4731-3E1B-D88A108BBA5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74" name="Oval 568">
              <a:extLst>
                <a:ext uri="{FF2B5EF4-FFF2-40B4-BE49-F238E27FC236}">
                  <a16:creationId xmlns:a16="http://schemas.microsoft.com/office/drawing/2014/main" id="{23CABC66-937C-87CC-4A81-F57949DABF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189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75" name="Oval 569">
              <a:extLst>
                <a:ext uri="{FF2B5EF4-FFF2-40B4-BE49-F238E27FC236}">
                  <a16:creationId xmlns:a16="http://schemas.microsoft.com/office/drawing/2014/main" id="{0DAEDD64-DBB0-2D03-E3C5-428F2BB06F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53" y="17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76" name="Oval 570">
              <a:extLst>
                <a:ext uri="{FF2B5EF4-FFF2-40B4-BE49-F238E27FC236}">
                  <a16:creationId xmlns:a16="http://schemas.microsoft.com/office/drawing/2014/main" id="{98449B25-2064-BD47-4E3C-D7C797DF37F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37" y="189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77" name="Oval 571">
              <a:extLst>
                <a:ext uri="{FF2B5EF4-FFF2-40B4-BE49-F238E27FC236}">
                  <a16:creationId xmlns:a16="http://schemas.microsoft.com/office/drawing/2014/main" id="{83A269EC-A827-50B8-6C1E-3ADE5661AD9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78" name="Oval 572">
              <a:extLst>
                <a:ext uri="{FF2B5EF4-FFF2-40B4-BE49-F238E27FC236}">
                  <a16:creationId xmlns:a16="http://schemas.microsoft.com/office/drawing/2014/main" id="{D10DA009-E350-074C-7079-B0734F4FC6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93" y="160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79" name="Oval 573">
              <a:extLst>
                <a:ext uri="{FF2B5EF4-FFF2-40B4-BE49-F238E27FC236}">
                  <a16:creationId xmlns:a16="http://schemas.microsoft.com/office/drawing/2014/main" id="{3093A0F7-B5C3-9BDF-1110-97DA75A68C5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89" y="204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80" name="Oval 574">
              <a:extLst>
                <a:ext uri="{FF2B5EF4-FFF2-40B4-BE49-F238E27FC236}">
                  <a16:creationId xmlns:a16="http://schemas.microsoft.com/office/drawing/2014/main" id="{94E6379A-106A-0C03-B356-161BC37FEA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3" y="160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81" name="Oval 575">
              <a:extLst>
                <a:ext uri="{FF2B5EF4-FFF2-40B4-BE49-F238E27FC236}">
                  <a16:creationId xmlns:a16="http://schemas.microsoft.com/office/drawing/2014/main" id="{A003A037-D244-74A8-BCAA-E9063E3DB4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184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82" name="Oval 576">
              <a:extLst>
                <a:ext uri="{FF2B5EF4-FFF2-40B4-BE49-F238E27FC236}">
                  <a16:creationId xmlns:a16="http://schemas.microsoft.com/office/drawing/2014/main" id="{CCBE9A33-CCB6-413A-2BF9-5DCD3C28373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93" y="19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83" name="Oval 577">
              <a:extLst>
                <a:ext uri="{FF2B5EF4-FFF2-40B4-BE49-F238E27FC236}">
                  <a16:creationId xmlns:a16="http://schemas.microsoft.com/office/drawing/2014/main" id="{C87A4951-B55E-264B-24B6-FB6F66BCF43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21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84" name="Oval 578">
              <a:extLst>
                <a:ext uri="{FF2B5EF4-FFF2-40B4-BE49-F238E27FC236}">
                  <a16:creationId xmlns:a16="http://schemas.microsoft.com/office/drawing/2014/main" id="{86B1CE8B-3890-AB4D-F070-7B16634C7AE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53" y="19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85" name="Oval 579">
              <a:extLst>
                <a:ext uri="{FF2B5EF4-FFF2-40B4-BE49-F238E27FC236}">
                  <a16:creationId xmlns:a16="http://schemas.microsoft.com/office/drawing/2014/main" id="{3C5FE767-5010-6293-31EC-1D29025FC0F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194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86" name="Oval 580">
              <a:extLst>
                <a:ext uri="{FF2B5EF4-FFF2-40B4-BE49-F238E27FC236}">
                  <a16:creationId xmlns:a16="http://schemas.microsoft.com/office/drawing/2014/main" id="{383911D7-D439-7CC9-20FD-7341D47992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87" name="Oval 581">
              <a:extLst>
                <a:ext uri="{FF2B5EF4-FFF2-40B4-BE49-F238E27FC236}">
                  <a16:creationId xmlns:a16="http://schemas.microsoft.com/office/drawing/2014/main" id="{C0104501-D136-414E-814C-D2BFE914FEA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17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88" name="Oval 582">
              <a:extLst>
                <a:ext uri="{FF2B5EF4-FFF2-40B4-BE49-F238E27FC236}">
                  <a16:creationId xmlns:a16="http://schemas.microsoft.com/office/drawing/2014/main" id="{0D9963F1-0738-CA0D-84D6-C41E4AA930A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5" y="194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89" name="Oval 583">
              <a:extLst>
                <a:ext uri="{FF2B5EF4-FFF2-40B4-BE49-F238E27FC236}">
                  <a16:creationId xmlns:a16="http://schemas.microsoft.com/office/drawing/2014/main" id="{C2EE7C22-AF6D-4DDF-CE0F-C6781E73288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90" name="Oval 584">
              <a:extLst>
                <a:ext uri="{FF2B5EF4-FFF2-40B4-BE49-F238E27FC236}">
                  <a16:creationId xmlns:a16="http://schemas.microsoft.com/office/drawing/2014/main" id="{231853C8-3D16-D63E-38AE-4AD91118CF4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5" y="165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91" name="Oval 585">
              <a:extLst>
                <a:ext uri="{FF2B5EF4-FFF2-40B4-BE49-F238E27FC236}">
                  <a16:creationId xmlns:a16="http://schemas.microsoft.com/office/drawing/2014/main" id="{BABCB018-E1C4-4A96-C0C0-C28F9E17A0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5" y="165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92" name="Oval 586">
              <a:extLst>
                <a:ext uri="{FF2B5EF4-FFF2-40B4-BE49-F238E27FC236}">
                  <a16:creationId xmlns:a16="http://schemas.microsoft.com/office/drawing/2014/main" id="{42527052-26F1-B74E-78A9-19C72D6C8C2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20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93" name="Oval 587">
              <a:extLst>
                <a:ext uri="{FF2B5EF4-FFF2-40B4-BE49-F238E27FC236}">
                  <a16:creationId xmlns:a16="http://schemas.microsoft.com/office/drawing/2014/main" id="{73C0F98A-D21B-6B77-E668-ED277187787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7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94" name="Oval 588">
              <a:extLst>
                <a:ext uri="{FF2B5EF4-FFF2-40B4-BE49-F238E27FC236}">
                  <a16:creationId xmlns:a16="http://schemas.microsoft.com/office/drawing/2014/main" id="{28972F9A-C323-C0A8-DE3D-D3C1658CE65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18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95" name="Oval 589">
              <a:extLst>
                <a:ext uri="{FF2B5EF4-FFF2-40B4-BE49-F238E27FC236}">
                  <a16:creationId xmlns:a16="http://schemas.microsoft.com/office/drawing/2014/main" id="{B6EDAC7F-C39F-4AE3-7E3F-BCDAAA6EFD2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204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96" name="Oval 590">
              <a:extLst>
                <a:ext uri="{FF2B5EF4-FFF2-40B4-BE49-F238E27FC236}">
                  <a16:creationId xmlns:a16="http://schemas.microsoft.com/office/drawing/2014/main" id="{07AF560F-F0DD-2B8F-C256-71E85ACD0A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175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97" name="Oval 591">
              <a:extLst>
                <a:ext uri="{FF2B5EF4-FFF2-40B4-BE49-F238E27FC236}">
                  <a16:creationId xmlns:a16="http://schemas.microsoft.com/office/drawing/2014/main" id="{54FA51DF-A34E-886E-3872-654F0BA3F65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26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98" name="Oval 592">
              <a:extLst>
                <a:ext uri="{FF2B5EF4-FFF2-40B4-BE49-F238E27FC236}">
                  <a16:creationId xmlns:a16="http://schemas.microsoft.com/office/drawing/2014/main" id="{E507AAFC-EC0E-1B9B-8D2C-D6B01B422F6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27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99" name="Oval 593">
              <a:extLst>
                <a:ext uri="{FF2B5EF4-FFF2-40B4-BE49-F238E27FC236}">
                  <a16:creationId xmlns:a16="http://schemas.microsoft.com/office/drawing/2014/main" id="{9CB29E94-4552-207E-19E3-9C4C9BE3866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225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00" name="Oval 594">
              <a:extLst>
                <a:ext uri="{FF2B5EF4-FFF2-40B4-BE49-F238E27FC236}">
                  <a16:creationId xmlns:a16="http://schemas.microsoft.com/office/drawing/2014/main" id="{2E1D16D9-A887-BC56-253E-236E6569EE5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25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01" name="Oval 595">
              <a:extLst>
                <a:ext uri="{FF2B5EF4-FFF2-40B4-BE49-F238E27FC236}">
                  <a16:creationId xmlns:a16="http://schemas.microsoft.com/office/drawing/2014/main" id="{AB2F30AC-B64A-5F4B-A887-4B6B3C5E5BC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7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02" name="Oval 596">
              <a:extLst>
                <a:ext uri="{FF2B5EF4-FFF2-40B4-BE49-F238E27FC236}">
                  <a16:creationId xmlns:a16="http://schemas.microsoft.com/office/drawing/2014/main" id="{D5516A85-EFE0-2DF1-5D32-06BE922951A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235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03" name="Oval 597">
              <a:extLst>
                <a:ext uri="{FF2B5EF4-FFF2-40B4-BE49-F238E27FC236}">
                  <a16:creationId xmlns:a16="http://schemas.microsoft.com/office/drawing/2014/main" id="{C3E0B234-1D73-19D4-EE33-2DB34AF12F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68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04" name="Oval 598">
              <a:extLst>
                <a:ext uri="{FF2B5EF4-FFF2-40B4-BE49-F238E27FC236}">
                  <a16:creationId xmlns:a16="http://schemas.microsoft.com/office/drawing/2014/main" id="{83C9798B-246D-F9AA-13FD-4DBF3A44FF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05" name="Oval 599">
              <a:extLst>
                <a:ext uri="{FF2B5EF4-FFF2-40B4-BE49-F238E27FC236}">
                  <a16:creationId xmlns:a16="http://schemas.microsoft.com/office/drawing/2014/main" id="{394C99E8-EA31-30BA-CD33-B0418CA1B7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25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06" name="Oval 600">
              <a:extLst>
                <a:ext uri="{FF2B5EF4-FFF2-40B4-BE49-F238E27FC236}">
                  <a16:creationId xmlns:a16="http://schemas.microsoft.com/office/drawing/2014/main" id="{2926ADE5-0623-F5E9-DF23-BD3A5796D94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07" name="Oval 601">
              <a:extLst>
                <a:ext uri="{FF2B5EF4-FFF2-40B4-BE49-F238E27FC236}">
                  <a16:creationId xmlns:a16="http://schemas.microsoft.com/office/drawing/2014/main" id="{81A6FDBD-2B61-53D3-69A5-337DA259E8D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187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08" name="Oval 602">
              <a:extLst>
                <a:ext uri="{FF2B5EF4-FFF2-40B4-BE49-F238E27FC236}">
                  <a16:creationId xmlns:a16="http://schemas.microsoft.com/office/drawing/2014/main" id="{865F0A37-116C-C720-1A36-338DC8489C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225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09" name="Oval 603">
              <a:extLst>
                <a:ext uri="{FF2B5EF4-FFF2-40B4-BE49-F238E27FC236}">
                  <a16:creationId xmlns:a16="http://schemas.microsoft.com/office/drawing/2014/main" id="{CF38CF4D-ED6D-4554-21D6-5FE56E05130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10" name="Oval 604">
              <a:extLst>
                <a:ext uri="{FF2B5EF4-FFF2-40B4-BE49-F238E27FC236}">
                  <a16:creationId xmlns:a16="http://schemas.microsoft.com/office/drawing/2014/main" id="{C4F60BDB-6C65-84B6-1AB2-40AE747D89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85" y="295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11" name="Oval 605">
              <a:extLst>
                <a:ext uri="{FF2B5EF4-FFF2-40B4-BE49-F238E27FC236}">
                  <a16:creationId xmlns:a16="http://schemas.microsoft.com/office/drawing/2014/main" id="{DF9B3BB1-AB81-E282-69F3-374F885798D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85" y="295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12" name="Oval 606">
              <a:extLst>
                <a:ext uri="{FF2B5EF4-FFF2-40B4-BE49-F238E27FC236}">
                  <a16:creationId xmlns:a16="http://schemas.microsoft.com/office/drawing/2014/main" id="{FA20DD60-B4BD-854C-57C4-BF826057C10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85" y="252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13" name="Oval 607">
              <a:extLst>
                <a:ext uri="{FF2B5EF4-FFF2-40B4-BE49-F238E27FC236}">
                  <a16:creationId xmlns:a16="http://schemas.microsoft.com/office/drawing/2014/main" id="{F815DEA0-69DF-9953-F6E1-A55C15E5FCA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85" y="29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14" name="Oval 608">
              <a:extLst>
                <a:ext uri="{FF2B5EF4-FFF2-40B4-BE49-F238E27FC236}">
                  <a16:creationId xmlns:a16="http://schemas.microsoft.com/office/drawing/2014/main" id="{2638DEEF-BFD3-7275-79F2-AC90F8D98BE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37" y="285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15" name="Oval 609">
              <a:extLst>
                <a:ext uri="{FF2B5EF4-FFF2-40B4-BE49-F238E27FC236}">
                  <a16:creationId xmlns:a16="http://schemas.microsoft.com/office/drawing/2014/main" id="{A8F73A6F-1F06-608E-09B3-1AC9E625A40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37" y="256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</p:grpSp>
      <p:sp>
        <p:nvSpPr>
          <p:cNvPr id="316" name="Oval 36">
            <a:extLst>
              <a:ext uri="{FF2B5EF4-FFF2-40B4-BE49-F238E27FC236}">
                <a16:creationId xmlns:a16="http://schemas.microsoft.com/office/drawing/2014/main" id="{E48DF912-4E73-8572-F9CC-D814AA4BD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4186" y="2161098"/>
            <a:ext cx="2057400" cy="348615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11D6FA0F-CA6E-67CB-B38A-D9AAC927F79A}"/>
              </a:ext>
            </a:extLst>
          </p:cNvPr>
          <p:cNvGrpSpPr/>
          <p:nvPr/>
        </p:nvGrpSpPr>
        <p:grpSpPr>
          <a:xfrm>
            <a:off x="5073071" y="2702833"/>
            <a:ext cx="1115615" cy="2601515"/>
            <a:chOff x="3541713" y="2017713"/>
            <a:chExt cx="1487487" cy="3468687"/>
          </a:xfrm>
        </p:grpSpPr>
        <p:sp>
          <p:nvSpPr>
            <p:cNvPr id="318" name="AutoShape 6">
              <a:extLst>
                <a:ext uri="{FF2B5EF4-FFF2-40B4-BE49-F238E27FC236}">
                  <a16:creationId xmlns:a16="http://schemas.microsoft.com/office/drawing/2014/main" id="{360CFDBE-25D3-398D-D4B7-25D0DD4E4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800" y="4419600"/>
              <a:ext cx="152400" cy="152400"/>
            </a:xfrm>
            <a:prstGeom prst="star4">
              <a:avLst>
                <a:gd name="adj" fmla="val 12500"/>
              </a:avLst>
            </a:prstGeom>
            <a:solidFill>
              <a:srgbClr val="0080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48BAFD00-27C8-42C3-FF16-0EF406B56A41}"/>
                </a:ext>
              </a:extLst>
            </p:cNvPr>
            <p:cNvGrpSpPr/>
            <p:nvPr/>
          </p:nvGrpSpPr>
          <p:grpSpPr>
            <a:xfrm>
              <a:off x="3541713" y="2017713"/>
              <a:ext cx="1487487" cy="3468687"/>
              <a:chOff x="3541713" y="2017713"/>
              <a:chExt cx="1487487" cy="3468687"/>
            </a:xfrm>
          </p:grpSpPr>
          <p:sp>
            <p:nvSpPr>
              <p:cNvPr id="320" name="AutoShape 2">
                <a:extLst>
                  <a:ext uri="{FF2B5EF4-FFF2-40B4-BE49-F238E27FC236}">
                    <a16:creationId xmlns:a16="http://schemas.microsoft.com/office/drawing/2014/main" id="{287AD53B-B5E5-422E-494A-D4AA1E88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7600" y="3008313"/>
                <a:ext cx="152400" cy="152400"/>
              </a:xfrm>
              <a:prstGeom prst="star4">
                <a:avLst>
                  <a:gd name="adj" fmla="val 12500"/>
                </a:avLst>
              </a:prstGeom>
              <a:solidFill>
                <a:srgbClr val="008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21" name="AutoShape 3">
                <a:extLst>
                  <a:ext uri="{FF2B5EF4-FFF2-40B4-BE49-F238E27FC236}">
                    <a16:creationId xmlns:a16="http://schemas.microsoft.com/office/drawing/2014/main" id="{98A91988-7BBC-038E-5C25-DB447E878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488" y="2017713"/>
                <a:ext cx="152400" cy="152400"/>
              </a:xfrm>
              <a:prstGeom prst="star4">
                <a:avLst>
                  <a:gd name="adj" fmla="val 12500"/>
                </a:avLst>
              </a:prstGeom>
              <a:solidFill>
                <a:srgbClr val="008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22" name="AutoShape 4">
                <a:extLst>
                  <a:ext uri="{FF2B5EF4-FFF2-40B4-BE49-F238E27FC236}">
                    <a16:creationId xmlns:a16="http://schemas.microsoft.com/office/drawing/2014/main" id="{8E237487-9BD9-DD46-BB52-C2A85629E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6800" y="3541713"/>
                <a:ext cx="152400" cy="152400"/>
              </a:xfrm>
              <a:prstGeom prst="star4">
                <a:avLst>
                  <a:gd name="adj" fmla="val 12500"/>
                </a:avLst>
              </a:prstGeom>
              <a:solidFill>
                <a:srgbClr val="008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23" name="AutoShape 5">
                <a:extLst>
                  <a:ext uri="{FF2B5EF4-FFF2-40B4-BE49-F238E27FC236}">
                    <a16:creationId xmlns:a16="http://schemas.microsoft.com/office/drawing/2014/main" id="{B2AD2D87-4B2B-7F4B-9960-FC7EDE054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4800" y="3465513"/>
                <a:ext cx="152400" cy="152400"/>
              </a:xfrm>
              <a:prstGeom prst="star4">
                <a:avLst>
                  <a:gd name="adj" fmla="val 12500"/>
                </a:avLst>
              </a:prstGeom>
              <a:solidFill>
                <a:srgbClr val="008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24" name="AutoShape 7">
                <a:extLst>
                  <a:ext uri="{FF2B5EF4-FFF2-40B4-BE49-F238E27FC236}">
                    <a16:creationId xmlns:a16="http://schemas.microsoft.com/office/drawing/2014/main" id="{03B11721-180E-4CA5-EDEC-CAB0E7D906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9600" y="3770313"/>
                <a:ext cx="152400" cy="152400"/>
              </a:xfrm>
              <a:prstGeom prst="star4">
                <a:avLst>
                  <a:gd name="adj" fmla="val 12500"/>
                </a:avLst>
              </a:prstGeom>
              <a:solidFill>
                <a:srgbClr val="008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25" name="AutoShape 8">
                <a:extLst>
                  <a:ext uri="{FF2B5EF4-FFF2-40B4-BE49-F238E27FC236}">
                    <a16:creationId xmlns:a16="http://schemas.microsoft.com/office/drawing/2014/main" id="{4BE52969-8CF5-6A11-DE0F-DA982D3DB7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3088" y="2057400"/>
                <a:ext cx="152400" cy="152400"/>
              </a:xfrm>
              <a:prstGeom prst="star4">
                <a:avLst>
                  <a:gd name="adj" fmla="val 12500"/>
                </a:avLst>
              </a:prstGeom>
              <a:solidFill>
                <a:srgbClr val="008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26" name="AutoShape 10">
                <a:extLst>
                  <a:ext uri="{FF2B5EF4-FFF2-40B4-BE49-F238E27FC236}">
                    <a16:creationId xmlns:a16="http://schemas.microsoft.com/office/drawing/2014/main" id="{3B91B644-3B58-522E-BAEF-9A8756FA8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9288" y="2971800"/>
                <a:ext cx="152400" cy="152400"/>
              </a:xfrm>
              <a:prstGeom prst="star4">
                <a:avLst>
                  <a:gd name="adj" fmla="val 12500"/>
                </a:avLst>
              </a:prstGeom>
              <a:solidFill>
                <a:srgbClr val="008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27" name="AutoShape 9">
                <a:extLst>
                  <a:ext uri="{FF2B5EF4-FFF2-40B4-BE49-F238E27FC236}">
                    <a16:creationId xmlns:a16="http://schemas.microsoft.com/office/drawing/2014/main" id="{F724565F-9737-E9A2-2148-3FA233BC0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4888" y="3849688"/>
                <a:ext cx="152400" cy="152400"/>
              </a:xfrm>
              <a:prstGeom prst="star4">
                <a:avLst>
                  <a:gd name="adj" fmla="val 12500"/>
                </a:avLst>
              </a:prstGeom>
              <a:solidFill>
                <a:srgbClr val="008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28" name="AutoShape 11">
                <a:extLst>
                  <a:ext uri="{FF2B5EF4-FFF2-40B4-BE49-F238E27FC236}">
                    <a16:creationId xmlns:a16="http://schemas.microsoft.com/office/drawing/2014/main" id="{0AAA2B4D-9118-E6DA-04D5-FBDB188D9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2400" y="4572000"/>
                <a:ext cx="152400" cy="152400"/>
              </a:xfrm>
              <a:prstGeom prst="star4">
                <a:avLst>
                  <a:gd name="adj" fmla="val 12500"/>
                </a:avLst>
              </a:prstGeom>
              <a:solidFill>
                <a:srgbClr val="008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29" name="AutoShape 12">
                <a:extLst>
                  <a:ext uri="{FF2B5EF4-FFF2-40B4-BE49-F238E27FC236}">
                    <a16:creationId xmlns:a16="http://schemas.microsoft.com/office/drawing/2014/main" id="{D20EFCD3-16AA-9CA8-CB8F-BEC76A3BD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713" y="5334000"/>
                <a:ext cx="152400" cy="152400"/>
              </a:xfrm>
              <a:prstGeom prst="star4">
                <a:avLst>
                  <a:gd name="adj" fmla="val 12500"/>
                </a:avLst>
              </a:prstGeom>
              <a:solidFill>
                <a:srgbClr val="008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5">
                <a:extLst>
                  <a:ext uri="{FF2B5EF4-FFF2-40B4-BE49-F238E27FC236}">
                    <a16:creationId xmlns:a16="http://schemas.microsoft.com/office/drawing/2014/main" id="{F0D8D844-E0D7-1CCF-56B5-75D3DCF177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2764" y="4057453"/>
                <a:ext cx="467885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0" name="TextBox 325">
                <a:extLst>
                  <a:ext uri="{FF2B5EF4-FFF2-40B4-BE49-F238E27FC236}">
                    <a16:creationId xmlns:a16="http://schemas.microsoft.com/office/drawing/2014/main" id="{F0D8D844-E0D7-1CCF-56B5-75D3DCF17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62764" y="4057453"/>
                <a:ext cx="46788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1" name="Text Box 321">
            <a:extLst>
              <a:ext uri="{FF2B5EF4-FFF2-40B4-BE49-F238E27FC236}">
                <a16:creationId xmlns:a16="http://schemas.microsoft.com/office/drawing/2014/main" id="{9CCAB947-5F78-B9F5-6242-ABE29921C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2812" y="2643449"/>
            <a:ext cx="196098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rgbClr val="FF0000"/>
                </a:solidFill>
              </a:rPr>
              <a:t>Sample 1</a:t>
            </a:r>
          </a:p>
        </p:txBody>
      </p:sp>
      <p:sp>
        <p:nvSpPr>
          <p:cNvPr id="332" name="Text Box 321">
            <a:extLst>
              <a:ext uri="{FF2B5EF4-FFF2-40B4-BE49-F238E27FC236}">
                <a16:creationId xmlns:a16="http://schemas.microsoft.com/office/drawing/2014/main" id="{C4B1A700-D241-051D-07B8-31110E517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127" y="2267092"/>
            <a:ext cx="196098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/>
              <a:t>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Text Box 324">
                <a:extLst>
                  <a:ext uri="{FF2B5EF4-FFF2-40B4-BE49-F238E27FC236}">
                    <a16:creationId xmlns:a16="http://schemas.microsoft.com/office/drawing/2014/main" id="{DFCA7CAA-BE20-C089-1DA2-879D9E857D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25334" y="4986128"/>
                <a:ext cx="3928466" cy="120183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200" dirty="0"/>
                  <a:t>Calculate</a:t>
                </a:r>
                <a:r>
                  <a:rPr lang="en-US" sz="2200" dirty="0">
                    <a:solidFill>
                      <a:srgbClr val="FF0000"/>
                    </a:solidFill>
                  </a:rPr>
                  <a:t> mean of Sample 1</a:t>
                </a:r>
              </a:p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6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𝑋</m:t>
                          </m:r>
                        </m:e>
                      </m:acc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+…+ 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4" name="Text Box 324">
                <a:extLst>
                  <a:ext uri="{FF2B5EF4-FFF2-40B4-BE49-F238E27FC236}">
                    <a16:creationId xmlns:a16="http://schemas.microsoft.com/office/drawing/2014/main" id="{DFCA7CAA-BE20-C089-1DA2-879D9E857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5334" y="4986128"/>
                <a:ext cx="3928466" cy="1201837"/>
              </a:xfrm>
              <a:prstGeom prst="rect">
                <a:avLst/>
              </a:prstGeom>
              <a:blipFill>
                <a:blip r:embed="rId5"/>
                <a:stretch>
                  <a:fillRect l="-1923" t="-3093"/>
                </a:stretch>
              </a:blipFill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3335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EC314-2492-5AF7-30F6-C34C2AA5E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17FC8BC-E0C7-3B83-C5DE-7660BB949D61}"/>
              </a:ext>
            </a:extLst>
          </p:cNvPr>
          <p:cNvSpPr txBox="1">
            <a:spLocks/>
          </p:cNvSpPr>
          <p:nvPr/>
        </p:nvSpPr>
        <p:spPr>
          <a:xfrm>
            <a:off x="838199" y="1635071"/>
            <a:ext cx="10231315" cy="5527729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+mj-lt"/>
              </a:rPr>
              <a:t>For a period of 144 days, daily observations have been conducted about the number of candy bars sold from a vending machine. Using these observations: </a:t>
            </a:r>
          </a:p>
          <a:p>
            <a:pPr lvl="1"/>
            <a:r>
              <a:rPr lang="en-US" dirty="0">
                <a:latin typeface="+mj-lt"/>
              </a:rPr>
              <a:t>Mean of the sample = 258 </a:t>
            </a:r>
          </a:p>
          <a:p>
            <a:pPr lvl="1"/>
            <a:r>
              <a:rPr lang="en-US" dirty="0">
                <a:latin typeface="+mj-lt"/>
              </a:rPr>
              <a:t>Standard deviation of the sample = 60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b="1" i="1" dirty="0">
                <a:latin typeface="+mj-lt"/>
              </a:rPr>
              <a:t>Q. </a:t>
            </a:r>
            <a:r>
              <a:rPr lang="en-US" sz="2400" dirty="0">
                <a:latin typeface="+mj-lt"/>
              </a:rPr>
              <a:t>For a 144-day period, find: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	P(</a:t>
            </a:r>
            <a:r>
              <a:rPr lang="en-US" sz="2400" b="1" dirty="0">
                <a:solidFill>
                  <a:srgbClr val="7030A0"/>
                </a:solidFill>
                <a:latin typeface="+mj-lt"/>
              </a:rPr>
              <a:t>average</a:t>
            </a:r>
            <a:r>
              <a:rPr lang="en-US" sz="2400" dirty="0">
                <a:latin typeface="+mj-lt"/>
              </a:rPr>
              <a:t> number of candy bars sold &gt; 263) =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205740" lvl="1" indent="0">
              <a:buNone/>
            </a:pPr>
            <a:r>
              <a:rPr lang="en-US" dirty="0">
                <a:latin typeface="+mj-lt"/>
              </a:rPr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09FF8E-5FEB-FCB8-0186-9F155FDE0F7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Example 5: Vending Machine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D1AC9150-E516-3BB9-B882-782EB0D0F4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… X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NOT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𝑤𝑒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𝑘𝑛𝑜𝑤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𝑑𝑖𝑠𝑡𝑟𝑖𝑏𝑢𝑡𝑖𝑜𝑛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D1AC9150-E516-3BB9-B882-782EB0D0F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3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460B60-8E98-B68F-D20E-808B5F640009}"/>
                  </a:ext>
                </a:extLst>
              </p:cNvPr>
              <p:cNvSpPr txBox="1"/>
              <p:nvPr/>
            </p:nvSpPr>
            <p:spPr>
              <a:xfrm>
                <a:off x="8695592" y="2786933"/>
                <a:ext cx="2895600" cy="1284134"/>
              </a:xfrm>
              <a:prstGeom prst="rect">
                <a:avLst/>
              </a:prstGeom>
              <a:solidFill>
                <a:srgbClr val="D4EDB9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5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𝑋</m:t>
                          </m:r>
                        </m:e>
                      </m:acc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=258, </m:t>
                      </m:r>
                    </m:oMath>
                  </m:oMathPara>
                </a14:m>
                <a:endParaRPr lang="en-US" sz="2200" dirty="0"/>
              </a:p>
              <a:p>
                <a:pPr algn="ctr"/>
                <a:r>
                  <a:rPr lang="en-US" sz="2200" dirty="0"/>
                  <a:t>Good guess of </a:t>
                </a:r>
              </a:p>
              <a:p>
                <a:pPr algn="ctr"/>
                <a:r>
                  <a:rPr lang="en-US" sz="2200" dirty="0"/>
                  <a:t>population mean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pPr algn="ctr"/>
                <a:endParaRPr lang="en-US" sz="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460B60-8E98-B68F-D20E-808B5F640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5592" y="2786933"/>
                <a:ext cx="2895600" cy="1284134"/>
              </a:xfrm>
              <a:prstGeom prst="rect">
                <a:avLst/>
              </a:prstGeom>
              <a:blipFill>
                <a:blip r:embed="rId4"/>
                <a:stretch>
                  <a:fillRect b="-192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BB8363-C032-B98E-FB12-BA752A53DD1C}"/>
                  </a:ext>
                </a:extLst>
              </p:cNvPr>
              <p:cNvSpPr txBox="1"/>
              <p:nvPr/>
            </p:nvSpPr>
            <p:spPr>
              <a:xfrm>
                <a:off x="8695592" y="4700333"/>
                <a:ext cx="2895600" cy="129266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5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/>
                          <a:ea typeface="Cambria Math"/>
                        </a:rPr>
                        <m:t>𝑆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=60, </m:t>
                      </m:r>
                    </m:oMath>
                  </m:oMathPara>
                </a14:m>
                <a:endParaRPr lang="en-US" sz="2200" dirty="0">
                  <a:ea typeface="Cambria Math"/>
                </a:endParaRPr>
              </a:p>
              <a:p>
                <a:pPr algn="ctr"/>
                <a:r>
                  <a:rPr lang="en-US" sz="2200" dirty="0"/>
                  <a:t>Good guess of </a:t>
                </a:r>
              </a:p>
              <a:p>
                <a:pPr algn="ctr"/>
                <a:r>
                  <a:rPr lang="en-US" sz="2200" dirty="0"/>
                  <a:t>population std. dev.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200" dirty="0"/>
              </a:p>
              <a:p>
                <a:pPr algn="ctr"/>
                <a:endParaRPr lang="en-US" sz="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BB8363-C032-B98E-FB12-BA752A53D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5592" y="4700333"/>
                <a:ext cx="2895600" cy="1292662"/>
              </a:xfrm>
              <a:prstGeom prst="rect">
                <a:avLst/>
              </a:prstGeom>
              <a:blipFill>
                <a:blip r:embed="rId5"/>
                <a:stretch>
                  <a:fillRect l="-1739" b="-96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7961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63965B5-D966-4A5A-9922-A91205660C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00200"/>
                <a:ext cx="9601200" cy="52578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=144, 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=258, 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US" sz="12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22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200" dirty="0">
                    <a:latin typeface="+mj-lt"/>
                  </a:rPr>
                  <a:t>P(</a:t>
                </a:r>
                <a:r>
                  <a:rPr lang="en-US" sz="2200" b="1" dirty="0">
                    <a:solidFill>
                      <a:srgbClr val="7030A0"/>
                    </a:solidFill>
                    <a:latin typeface="+mj-lt"/>
                  </a:rPr>
                  <a:t>average</a:t>
                </a:r>
                <a:r>
                  <a:rPr lang="en-US" sz="2200" dirty="0">
                    <a:latin typeface="+mj-lt"/>
                  </a:rPr>
                  <a:t> number of candy bars sold &gt; 263) = </a:t>
                </a:r>
              </a:p>
              <a:p>
                <a:pPr lvl="1">
                  <a:lnSpc>
                    <a:spcPct val="110000"/>
                  </a:lnSpc>
                  <a:spcBef>
                    <a:spcPct val="30000"/>
                  </a:spcBef>
                </a:pPr>
                <a:endParaRPr lang="en-US" sz="700" dirty="0">
                  <a:latin typeface="+mj-lt"/>
                </a:endParaRPr>
              </a:p>
              <a:p>
                <a:pPr marL="393192" lvl="1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r>
                  <a:rPr lang="en-US" sz="2200" dirty="0">
                    <a:latin typeface="+mj-lt"/>
                  </a:rPr>
                  <a:t>                    </a:t>
                </a:r>
                <a:endParaRPr lang="en-US" sz="2200" dirty="0">
                  <a:latin typeface="+mj-lt"/>
                  <a:ea typeface="Cambria Math" panose="02040503050406030204" pitchFamily="18" charset="0"/>
                </a:endParaRPr>
              </a:p>
              <a:p>
                <a:pPr marL="393192" lvl="1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r>
                  <a:rPr lang="en-US" sz="2000" dirty="0">
                    <a:latin typeface="+mj-lt"/>
                  </a:rPr>
                  <a:t> 	</a:t>
                </a:r>
                <a:endParaRPr lang="en-US" sz="22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7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7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63965B5-D966-4A5A-9922-A91205660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00200"/>
                <a:ext cx="9601200" cy="5257800"/>
              </a:xfrm>
              <a:prstGeom prst="rect">
                <a:avLst/>
              </a:prstGeom>
              <a:blipFill>
                <a:blip r:embed="rId3"/>
                <a:stretch>
                  <a:fillRect l="-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4FE8D7F4-119F-4C5D-A048-627232D43B0C}"/>
              </a:ext>
            </a:extLst>
          </p:cNvPr>
          <p:cNvSpPr/>
          <p:nvPr/>
        </p:nvSpPr>
        <p:spPr>
          <a:xfrm>
            <a:off x="3466658" y="2977355"/>
            <a:ext cx="321192" cy="152400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5">
                <a:extLst>
                  <a:ext uri="{FF2B5EF4-FFF2-40B4-BE49-F238E27FC236}">
                    <a16:creationId xmlns:a16="http://schemas.microsoft.com/office/drawing/2014/main" id="{5E9DF086-C167-4AB3-B9FB-CA5ECDEEA8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98602" y="3302408"/>
                <a:ext cx="1377802" cy="8382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  <a:spcBef>
                    <a:spcPct val="30000"/>
                  </a:spcBef>
                </a:pPr>
                <a:endParaRPr lang="en-US" sz="700" dirty="0"/>
              </a:p>
              <a:p>
                <a:pPr marL="393192" lvl="1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sz="22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700" dirty="0"/>
              </a:p>
            </p:txBody>
          </p:sp>
        </mc:Choice>
        <mc:Fallback xmlns="">
          <p:sp>
            <p:nvSpPr>
              <p:cNvPr id="9" name="Content Placeholder 5">
                <a:extLst>
                  <a:ext uri="{FF2B5EF4-FFF2-40B4-BE49-F238E27FC236}">
                    <a16:creationId xmlns:a16="http://schemas.microsoft.com/office/drawing/2014/main" id="{5E9DF086-C167-4AB3-B9FB-CA5ECDEEA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602" y="3302408"/>
                <a:ext cx="1377802" cy="838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5">
                <a:extLst>
                  <a:ext uri="{FF2B5EF4-FFF2-40B4-BE49-F238E27FC236}">
                    <a16:creationId xmlns:a16="http://schemas.microsoft.com/office/drawing/2014/main" id="{C74B4404-3BAA-4B48-B9C7-30E3D12563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98602" y="4819389"/>
                <a:ext cx="2464981" cy="7620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  <a:spcBef>
                    <a:spcPct val="30000"/>
                  </a:spcBef>
                </a:pPr>
                <a:endParaRPr lang="en-US" sz="700" dirty="0">
                  <a:latin typeface="+mj-lt"/>
                </a:endParaRPr>
              </a:p>
              <a:p>
                <a:pPr marL="393192" lvl="1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r>
                  <a:rPr lang="en-US" sz="2200" dirty="0">
                    <a:latin typeface="+mj-lt"/>
                  </a:rPr>
                  <a:t>P(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200" i="1">
                        <a:latin typeface="Cambria Math" panose="02040503050406030204" pitchFamily="18" charset="0"/>
                      </a:rPr>
                      <m:t>&gt;263)</m:t>
                    </m:r>
                  </m:oMath>
                </a14:m>
                <a:r>
                  <a:rPr lang="en-US" sz="22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6" name="Content Placeholder 5">
                <a:extLst>
                  <a:ext uri="{FF2B5EF4-FFF2-40B4-BE49-F238E27FC236}">
                    <a16:creationId xmlns:a16="http://schemas.microsoft.com/office/drawing/2014/main" id="{C74B4404-3BAA-4B48-B9C7-30E3D1256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602" y="4819389"/>
                <a:ext cx="2464981" cy="762000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5">
                <a:extLst>
                  <a:ext uri="{FF2B5EF4-FFF2-40B4-BE49-F238E27FC236}">
                    <a16:creationId xmlns:a16="http://schemas.microsoft.com/office/drawing/2014/main" id="{F76F2DBD-649E-4474-9F63-959A808A0F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48518" y="5542440"/>
                <a:ext cx="3667125" cy="1027785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  <a:spcBef>
                    <a:spcPct val="30000"/>
                  </a:spcBef>
                </a:pPr>
                <a:endParaRPr lang="en-US" sz="700" dirty="0"/>
              </a:p>
              <a:p>
                <a:pPr marL="393192" lvl="1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6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600">
                            <a:latin typeface="Cambria Math" panose="02040503050406030204" pitchFamily="18" charset="0"/>
                          </a:rPr>
                          <m:t>    &gt; </m:t>
                        </m:r>
                        <m:f>
                          <m:f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263−258</m:t>
                            </m:r>
                          </m:num>
                          <m:den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8" name="Content Placeholder 5">
                <a:extLst>
                  <a:ext uri="{FF2B5EF4-FFF2-40B4-BE49-F238E27FC236}">
                    <a16:creationId xmlns:a16="http://schemas.microsoft.com/office/drawing/2014/main" id="{F76F2DBD-649E-4474-9F63-959A808A0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518" y="5542440"/>
                <a:ext cx="3667125" cy="10277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81BD01-E990-4267-ADAD-3E2D3858EAF1}"/>
                  </a:ext>
                </a:extLst>
              </p:cNvPr>
              <p:cNvSpPr txBox="1"/>
              <p:nvPr/>
            </p:nvSpPr>
            <p:spPr>
              <a:xfrm>
                <a:off x="6915370" y="5985838"/>
                <a:ext cx="2019300" cy="438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81BD01-E990-4267-ADAD-3E2D3858E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370" y="5985838"/>
                <a:ext cx="2019300" cy="43858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097889-FF3A-4201-9298-C7E6FB0BC51C}"/>
                  </a:ext>
                </a:extLst>
              </p:cNvPr>
              <p:cNvSpPr txBox="1"/>
              <p:nvPr/>
            </p:nvSpPr>
            <p:spPr>
              <a:xfrm>
                <a:off x="8193714" y="5985837"/>
                <a:ext cx="2019300" cy="438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0.16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097889-FF3A-4201-9298-C7E6FB0BC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714" y="5985837"/>
                <a:ext cx="2019300" cy="4385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AEBB70F-0776-4BC5-89F6-04F8864A7249}"/>
              </a:ext>
            </a:extLst>
          </p:cNvPr>
          <p:cNvSpPr/>
          <p:nvPr/>
        </p:nvSpPr>
        <p:spPr>
          <a:xfrm>
            <a:off x="3379416" y="1585789"/>
            <a:ext cx="1188720" cy="447376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899272-A280-4E45-A5C4-89421647037D}"/>
              </a:ext>
            </a:extLst>
          </p:cNvPr>
          <p:cNvSpPr/>
          <p:nvPr/>
        </p:nvSpPr>
        <p:spPr>
          <a:xfrm>
            <a:off x="5132293" y="1606946"/>
            <a:ext cx="1188720" cy="447376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4886D1-BE6B-4283-9F72-37847CA52844}"/>
              </a:ext>
            </a:extLst>
          </p:cNvPr>
          <p:cNvSpPr/>
          <p:nvPr/>
        </p:nvSpPr>
        <p:spPr>
          <a:xfrm>
            <a:off x="6783240" y="1588292"/>
            <a:ext cx="1064806" cy="444873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FD98C0-7EAA-4E2C-9449-617808FB6C71}"/>
                  </a:ext>
                </a:extLst>
              </p:cNvPr>
              <p:cNvSpPr txBox="1"/>
              <p:nvPr/>
            </p:nvSpPr>
            <p:spPr>
              <a:xfrm>
                <a:off x="3486150" y="4084922"/>
                <a:ext cx="4724400" cy="474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2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258,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FD98C0-7EAA-4E2C-9449-617808FB6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150" y="4084922"/>
                <a:ext cx="4724400" cy="474489"/>
              </a:xfrm>
              <a:prstGeom prst="rect">
                <a:avLst/>
              </a:prstGeom>
              <a:blipFill>
                <a:blip r:embed="rId9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5">
                <a:extLst>
                  <a:ext uri="{FF2B5EF4-FFF2-40B4-BE49-F238E27FC236}">
                    <a16:creationId xmlns:a16="http://schemas.microsoft.com/office/drawing/2014/main" id="{E08EB926-DA10-4967-9AF6-D78B6F2CC3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59568" y="2910349"/>
                <a:ext cx="3479948" cy="567546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93192" lvl="1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r>
                  <a:rPr lang="en-US" sz="2200" dirty="0">
                    <a:latin typeface="+mj-lt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=258</m:t>
                    </m:r>
                  </m:oMath>
                </a14:m>
                <a:endParaRPr 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Content Placeholder 5">
                <a:extLst>
                  <a:ext uri="{FF2B5EF4-FFF2-40B4-BE49-F238E27FC236}">
                    <a16:creationId xmlns:a16="http://schemas.microsoft.com/office/drawing/2014/main" id="{E08EB926-DA10-4967-9AF6-D78B6F2CC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568" y="2910349"/>
                <a:ext cx="3479948" cy="567546"/>
              </a:xfrm>
              <a:prstGeom prst="rect">
                <a:avLst/>
              </a:prstGeom>
              <a:blipFill>
                <a:blip r:embed="rId10"/>
                <a:stretch>
                  <a:fillRect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5">
                <a:extLst>
                  <a:ext uri="{FF2B5EF4-FFF2-40B4-BE49-F238E27FC236}">
                    <a16:creationId xmlns:a16="http://schemas.microsoft.com/office/drawing/2014/main" id="{93F3BDE3-4CAA-4823-B190-947A81910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59568" y="3352801"/>
                <a:ext cx="8001000" cy="1063277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93192" lvl="1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r>
                  <a:rPr lang="en-US" sz="2200" dirty="0">
                    <a:latin typeface="+mj-lt"/>
                  </a:rPr>
                  <a:t>standard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60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144</m:t>
                            </m:r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60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Content Placeholder 5">
                <a:extLst>
                  <a:ext uri="{FF2B5EF4-FFF2-40B4-BE49-F238E27FC236}">
                    <a16:creationId xmlns:a16="http://schemas.microsoft.com/office/drawing/2014/main" id="{93F3BDE3-4CAA-4823-B190-947A81910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568" y="3352801"/>
                <a:ext cx="8001000" cy="10632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5">
                <a:extLst>
                  <a:ext uri="{FF2B5EF4-FFF2-40B4-BE49-F238E27FC236}">
                    <a16:creationId xmlns:a16="http://schemas.microsoft.com/office/drawing/2014/main" id="{8ECEB793-E744-4D98-80FB-445D5B212F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48517" y="4468664"/>
                <a:ext cx="3592918" cy="135906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  <a:spcBef>
                    <a:spcPct val="30000"/>
                  </a:spcBef>
                </a:pPr>
                <a:endParaRPr lang="en-US" sz="700" dirty="0"/>
              </a:p>
              <a:p>
                <a:pPr marL="393192" lvl="1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6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acc>
                                  <m:accPr>
                                    <m:chr m:val="̅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𝑋</m:t>
                                    </m:r>
                                  </m:e>
                                </m:acc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acc>
                                  <m:accPr>
                                    <m:chr m:val="̅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𝑋</m:t>
                                    </m:r>
                                  </m:e>
                                </m:acc>
                              </m:sub>
                            </m:sSub>
                          </m:den>
                        </m:f>
                        <m:r>
                          <a:rPr lang="en-US" sz="260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263−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acc>
                                  <m:accPr>
                                    <m:chr m:val="̅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𝑋</m:t>
                                    </m:r>
                                  </m:e>
                                </m:acc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acc>
                                  <m:accPr>
                                    <m:chr m:val="̅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𝑋</m:t>
                                    </m:r>
                                  </m:e>
                                </m:acc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25" name="Content Placeholder 5">
                <a:extLst>
                  <a:ext uri="{FF2B5EF4-FFF2-40B4-BE49-F238E27FC236}">
                    <a16:creationId xmlns:a16="http://schemas.microsoft.com/office/drawing/2014/main" id="{8ECEB793-E744-4D98-80FB-445D5B212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517" y="4468664"/>
                <a:ext cx="3592918" cy="135906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99869E5-2FF8-44B3-9655-449F8E39290F}"/>
              </a:ext>
            </a:extLst>
          </p:cNvPr>
          <p:cNvSpPr/>
          <p:nvPr/>
        </p:nvSpPr>
        <p:spPr>
          <a:xfrm>
            <a:off x="4923157" y="4901061"/>
            <a:ext cx="685800" cy="163230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DBEC291-5925-4190-69C1-BD40D94C5D4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Example 5: Vending Machine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F8EED294-6A1A-EDC7-5AFE-15B43332F0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… X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NOT</m:t>
                    </m:r>
                    <m:r>
                      <a:rPr lang="en-US" sz="2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𝑤𝑒</m:t>
                    </m:r>
                    <m:r>
                      <a:rPr lang="en-US" sz="2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sz="2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en-US" sz="2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𝑘𝑛𝑜𝑤</m:t>
                    </m:r>
                    <m:r>
                      <a:rPr lang="en-US" sz="2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𝑑𝑖𝑠𝑡𝑟𝑖𝑏𝑢𝑡𝑖𝑜𝑛</m:t>
                    </m:r>
                    <m:r>
                      <a:rPr lang="en-US" sz="2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F8EED294-6A1A-EDC7-5AFE-15B43332F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13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87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63965B5-D966-4A5A-9922-A91205660C16}"/>
              </a:ext>
            </a:extLst>
          </p:cNvPr>
          <p:cNvSpPr txBox="1">
            <a:spLocks/>
          </p:cNvSpPr>
          <p:nvPr/>
        </p:nvSpPr>
        <p:spPr>
          <a:xfrm>
            <a:off x="838200" y="1193370"/>
            <a:ext cx="9504620" cy="5181053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ct val="30000"/>
              </a:spcBef>
              <a:buNone/>
            </a:pPr>
            <a:r>
              <a:rPr lang="en-US" sz="2400" dirty="0">
                <a:latin typeface="+mj-lt"/>
              </a:rPr>
              <a:t>We collect a random sample of size </a:t>
            </a:r>
            <a:r>
              <a:rPr lang="en-US" sz="2400" i="1" dirty="0">
                <a:latin typeface="+mj-lt"/>
              </a:rPr>
              <a:t>n. </a:t>
            </a:r>
            <a:r>
              <a:rPr lang="en-US" sz="2400" dirty="0">
                <a:latin typeface="+mj-lt"/>
              </a:rPr>
              <a:t>Each person in the sample may or may not have the characteristics of interest.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9E8099-E969-43F3-930F-48143D974F3D}"/>
              </a:ext>
            </a:extLst>
          </p:cNvPr>
          <p:cNvGrpSpPr/>
          <p:nvPr/>
        </p:nvGrpSpPr>
        <p:grpSpPr>
          <a:xfrm>
            <a:off x="1677047" y="2523732"/>
            <a:ext cx="8837906" cy="951130"/>
            <a:chOff x="1077433" y="3601135"/>
            <a:chExt cx="7685567" cy="95113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E912BD3-5266-4205-92F7-415547FE331A}"/>
                </a:ext>
              </a:extLst>
            </p:cNvPr>
            <p:cNvGrpSpPr/>
            <p:nvPr/>
          </p:nvGrpSpPr>
          <p:grpSpPr>
            <a:xfrm>
              <a:off x="2286000" y="3601135"/>
              <a:ext cx="6477000" cy="951130"/>
              <a:chOff x="2286000" y="3645813"/>
              <a:chExt cx="6477000" cy="951130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9C6489-9568-49CA-B18C-B7344E471F94}"/>
                  </a:ext>
                </a:extLst>
              </p:cNvPr>
              <p:cNvSpPr txBox="1"/>
              <p:nvPr/>
            </p:nvSpPr>
            <p:spPr>
              <a:xfrm>
                <a:off x="2286000" y="3645813"/>
                <a:ext cx="6477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+mj-lt"/>
                  </a:rPr>
                  <a:t>1    if person</a:t>
                </a:r>
                <a:r>
                  <a:rPr lang="en-US" sz="2200" i="1" dirty="0">
                    <a:latin typeface="+mj-lt"/>
                  </a:rPr>
                  <a:t> </a:t>
                </a:r>
                <a:r>
                  <a:rPr lang="en-US" sz="2200" i="1" dirty="0" err="1">
                    <a:latin typeface="+mj-lt"/>
                  </a:rPr>
                  <a:t>i</a:t>
                </a:r>
                <a:r>
                  <a:rPr lang="en-US" sz="2200" dirty="0">
                    <a:latin typeface="+mj-lt"/>
                  </a:rPr>
                  <a:t> has the characteristic	(</a:t>
                </a:r>
                <a:r>
                  <a:rPr lang="en-US" altLang="zh-CN" sz="2200" dirty="0">
                    <a:latin typeface="+mj-lt"/>
                  </a:rPr>
                  <a:t>answer </a:t>
                </a:r>
                <a:r>
                  <a:rPr lang="en-US" sz="2200" dirty="0">
                    <a:latin typeface="+mj-lt"/>
                  </a:rPr>
                  <a:t>“Yes”)</a:t>
                </a:r>
                <a:endParaRPr lang="en-US" dirty="0">
                  <a:latin typeface="+mj-lt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D2CC4C-9309-468D-AEB3-A8566ADFE235}"/>
                  </a:ext>
                </a:extLst>
              </p:cNvPr>
              <p:cNvSpPr txBox="1"/>
              <p:nvPr/>
            </p:nvSpPr>
            <p:spPr>
              <a:xfrm>
                <a:off x="2286000" y="4166056"/>
                <a:ext cx="6477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+mj-lt"/>
                  </a:rPr>
                  <a:t>0    if not			   	(answer “No”)</a:t>
                </a:r>
                <a:endParaRPr lang="en-US" dirty="0">
                  <a:latin typeface="+mj-lt"/>
                </a:endParaRPr>
              </a:p>
            </p:txBody>
          </p:sp>
        </p:grpSp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6FF0FABC-3236-447B-A7A5-8D25DD41199F}"/>
                </a:ext>
              </a:extLst>
            </p:cNvPr>
            <p:cNvSpPr/>
            <p:nvPr/>
          </p:nvSpPr>
          <p:spPr>
            <a:xfrm>
              <a:off x="2037907" y="3710500"/>
              <a:ext cx="248093" cy="821755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DE42A5F-81FD-416A-82B6-3C33712D7AE9}"/>
                    </a:ext>
                  </a:extLst>
                </p:cNvPr>
                <p:cNvSpPr txBox="1"/>
                <p:nvPr/>
              </p:nvSpPr>
              <p:spPr>
                <a:xfrm>
                  <a:off x="1077433" y="3867726"/>
                  <a:ext cx="9906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DE42A5F-81FD-416A-82B6-3C33712D7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433" y="3867726"/>
                  <a:ext cx="990600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5">
                <a:extLst>
                  <a:ext uri="{FF2B5EF4-FFF2-40B4-BE49-F238E27FC236}">
                    <a16:creationId xmlns:a16="http://schemas.microsoft.com/office/drawing/2014/main" id="{C5D714CE-B1AB-45CC-AE27-8B3EC05073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378565"/>
                <a:ext cx="6420294" cy="430887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r>
                  <a:rPr lang="en-US" sz="2400" dirty="0">
                    <a:latin typeface="+mj-lt"/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j-lt"/>
                  </a:rPr>
                  <a:t> is a binary random variable</a:t>
                </a:r>
              </a:p>
            </p:txBody>
          </p:sp>
        </mc:Choice>
        <mc:Fallback xmlns="">
          <p:sp>
            <p:nvSpPr>
              <p:cNvPr id="33" name="Content Placeholder 5">
                <a:extLst>
                  <a:ext uri="{FF2B5EF4-FFF2-40B4-BE49-F238E27FC236}">
                    <a16:creationId xmlns:a16="http://schemas.microsoft.com/office/drawing/2014/main" id="{C5D714CE-B1AB-45CC-AE27-8B3EC0507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78565"/>
                <a:ext cx="6420294" cy="430887"/>
              </a:xfrm>
              <a:prstGeom prst="rect">
                <a:avLst/>
              </a:prstGeom>
              <a:blipFill>
                <a:blip r:embed="rId4"/>
                <a:stretch>
                  <a:fillRect l="-1581" t="-8571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F0785B-A18D-4D21-8532-AE83CA5F8144}"/>
                  </a:ext>
                </a:extLst>
              </p:cNvPr>
              <p:cNvSpPr txBox="1"/>
              <p:nvPr/>
            </p:nvSpPr>
            <p:spPr>
              <a:xfrm>
                <a:off x="2762694" y="5047869"/>
                <a:ext cx="2856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Prob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/>
                      </a:rPr>
                      <m:t>=1)=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/>
                      </a:rPr>
                      <m:t>𝑝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F0785B-A18D-4D21-8532-AE83CA5F8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694" y="5047869"/>
                <a:ext cx="2856171" cy="461665"/>
              </a:xfrm>
              <a:prstGeom prst="rect">
                <a:avLst/>
              </a:prstGeom>
              <a:blipFill>
                <a:blip r:embed="rId5"/>
                <a:stretch>
                  <a:fillRect l="-2655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03CC14-1A66-4E17-8955-E5B5F317D35D}"/>
                  </a:ext>
                </a:extLst>
              </p:cNvPr>
              <p:cNvSpPr txBox="1"/>
              <p:nvPr/>
            </p:nvSpPr>
            <p:spPr>
              <a:xfrm>
                <a:off x="6039293" y="5083963"/>
                <a:ext cx="3124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Prob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/>
                      </a:rPr>
                      <m:t>=0)=1−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/>
                      </a:rPr>
                      <m:t>𝑝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03CC14-1A66-4E17-8955-E5B5F317D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293" y="5083963"/>
                <a:ext cx="3124200" cy="461665"/>
              </a:xfrm>
              <a:prstGeom prst="rect">
                <a:avLst/>
              </a:prstGeom>
              <a:blipFill>
                <a:blip r:embed="rId6"/>
                <a:stretch>
                  <a:fillRect l="-2429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D7D33E95-0168-8BB4-2258-3D1A65C0737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Proportions: a special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35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3" grpId="0"/>
      <p:bldP spid="4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3">
            <a:extLst>
              <a:ext uri="{FF2B5EF4-FFF2-40B4-BE49-F238E27FC236}">
                <a16:creationId xmlns:a16="http://schemas.microsoft.com/office/drawing/2014/main" id="{59B857AB-5E28-4FE9-B016-D2ECF010132C}"/>
              </a:ext>
            </a:extLst>
          </p:cNvPr>
          <p:cNvSpPr txBox="1">
            <a:spLocks noChangeArrowheads="1"/>
          </p:cNvSpPr>
          <p:nvPr/>
        </p:nvSpPr>
        <p:spPr>
          <a:xfrm>
            <a:off x="1800225" y="1704975"/>
            <a:ext cx="8839200" cy="478155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  <a:p>
            <a:pPr lvl="1"/>
            <a:endParaRPr lang="en-US" sz="700" dirty="0"/>
          </a:p>
          <a:p>
            <a:pPr lvl="1"/>
            <a:endParaRPr lang="en-US" sz="1200" dirty="0"/>
          </a:p>
          <a:p>
            <a:pPr lvl="1"/>
            <a:endParaRPr 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200" dirty="0">
                <a:ea typeface="Cambria Math"/>
              </a:rPr>
              <a:t>       </a:t>
            </a:r>
            <a:endParaRPr lang="en-US" alt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46CCE-16D0-4F4D-8A90-7505EC4CB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113" y="2536087"/>
            <a:ext cx="5829300" cy="260985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8583B1-A883-4653-9E0B-20AE7A2063E2}"/>
              </a:ext>
            </a:extLst>
          </p:cNvPr>
          <p:cNvCxnSpPr/>
          <p:nvPr/>
        </p:nvCxnSpPr>
        <p:spPr>
          <a:xfrm>
            <a:off x="6041875" y="1850287"/>
            <a:ext cx="0" cy="2743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527C9E-D68E-4422-9C33-A44D943D4ABD}"/>
                  </a:ext>
                </a:extLst>
              </p:cNvPr>
              <p:cNvSpPr txBox="1"/>
              <p:nvPr/>
            </p:nvSpPr>
            <p:spPr>
              <a:xfrm>
                <a:off x="6562422" y="1715880"/>
                <a:ext cx="3210125" cy="119367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5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008000"/>
                                  </a:solidFill>
                                  <a:latin typeface="Cambria Math"/>
                                  <a:ea typeface="Cambria Math"/>
                                </a:rPr>
                                <m:t>𝒑</m:t>
                              </m:r>
                            </m:e>
                          </m:acc>
                        </m:sub>
                      </m:sSub>
                      <m:r>
                        <a:rPr lang="en-US" sz="2200" b="1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2400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2400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5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527C9E-D68E-4422-9C33-A44D943D4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422" y="1715880"/>
                <a:ext cx="3210125" cy="11936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200CB5-AC72-4C00-970D-0DBCD35EC2FB}"/>
                  </a:ext>
                </a:extLst>
              </p:cNvPr>
              <p:cNvSpPr txBox="1"/>
              <p:nvPr/>
            </p:nvSpPr>
            <p:spPr>
              <a:xfrm>
                <a:off x="6147794" y="3325106"/>
                <a:ext cx="829257" cy="47936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5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008000"/>
                                  </a:solidFill>
                                  <a:latin typeface="Cambria Math"/>
                                  <a:ea typeface="Cambria Math"/>
                                </a:rPr>
                                <m:t>𝒑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5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200CB5-AC72-4C00-970D-0DBCD35EC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794" y="3325106"/>
                <a:ext cx="829257" cy="479362"/>
              </a:xfrm>
              <a:prstGeom prst="rect">
                <a:avLst/>
              </a:prstGeom>
              <a:blipFill>
                <a:blip r:embed="rId6"/>
                <a:stretch>
                  <a:fillRect b="-17949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B02C1FF-6CB4-48D6-8426-77F93A75F8D6}"/>
              </a:ext>
            </a:extLst>
          </p:cNvPr>
          <p:cNvCxnSpPr>
            <a:cxnSpLocks/>
          </p:cNvCxnSpPr>
          <p:nvPr/>
        </p:nvCxnSpPr>
        <p:spPr>
          <a:xfrm>
            <a:off x="6147793" y="3907687"/>
            <a:ext cx="914400" cy="0"/>
          </a:xfrm>
          <a:prstGeom prst="straightConnector1">
            <a:avLst/>
          </a:prstGeom>
          <a:ln w="38100">
            <a:solidFill>
              <a:srgbClr val="008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AAEBDE-D181-4BD9-BF89-39736638B90B}"/>
                  </a:ext>
                </a:extLst>
              </p:cNvPr>
              <p:cNvSpPr txBox="1"/>
              <p:nvPr/>
            </p:nvSpPr>
            <p:spPr>
              <a:xfrm>
                <a:off x="5867400" y="5623037"/>
                <a:ext cx="4343400" cy="662746"/>
              </a:xfrm>
              <a:prstGeom prst="rect">
                <a:avLst/>
              </a:prstGeom>
              <a:solidFill>
                <a:srgbClr val="FFFF00">
                  <a:alpha val="40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</m:acc>
                    <m:r>
                      <a:rPr lang="en-US" sz="2600">
                        <a:latin typeface="Cambria Math"/>
                      </a:rPr>
                      <m:t>~</m:t>
                    </m:r>
                    <m:r>
                      <a:rPr lang="en-US" sz="2600" i="1">
                        <a:latin typeface="Cambria Math"/>
                      </a:rPr>
                      <m:t>𝑁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/>
                                    <a:ea typeface="Cambria Math"/>
                                  </a:rPr>
                                  <m:t>𝑝</m:t>
                                </m:r>
                              </m:e>
                            </m:acc>
                          </m:sub>
                        </m:sSub>
                        <m:r>
                          <a:rPr lang="en-US" sz="26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/>
                              </a:rPr>
                              <m:t>  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/>
                                    <a:ea typeface="Cambria Math"/>
                                  </a:rPr>
                                  <m:t>𝑝</m:t>
                                </m:r>
                              </m:e>
                            </m:acc>
                          </m:sub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/>
                              </a:rPr>
                              <m:t>2</m:t>
                            </m:r>
                          </m:sup>
                        </m:sSubSup>
                        <m:r>
                          <a:rPr lang="en-US" sz="2600" i="1">
                            <a:latin typeface="Cambria Math" panose="02040503050406030204" pitchFamily="18" charset="0"/>
                            <a:ea typeface="Cambria Math"/>
                          </a:rPr>
                          <m:t> </m:t>
                        </m:r>
                      </m:e>
                    </m:d>
                    <m:r>
                      <a:rPr lang="en-US" sz="260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/>
                      </a:rPr>
                      <m:t>𝑁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/>
                      </a:rPr>
                      <m:t>𝑝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/>
                  </a:rPr>
                  <a:t>)</a:t>
                </a:r>
              </a:p>
              <a:p>
                <a:pPr algn="ctr"/>
                <a:r>
                  <a:rPr lang="en-US" sz="5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AAEBDE-D181-4BD9-BF89-39736638B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5623037"/>
                <a:ext cx="4343400" cy="662746"/>
              </a:xfrm>
              <a:prstGeom prst="rect">
                <a:avLst/>
              </a:prstGeom>
              <a:blipFill>
                <a:blip r:embed="rId7"/>
                <a:stretch>
                  <a:fillRect r="-87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18DE3A-905B-4E7E-855D-C72DF12059FE}"/>
                  </a:ext>
                </a:extLst>
              </p:cNvPr>
              <p:cNvSpPr txBox="1"/>
              <p:nvPr/>
            </p:nvSpPr>
            <p:spPr>
              <a:xfrm>
                <a:off x="2209801" y="5620409"/>
                <a:ext cx="2134075" cy="677108"/>
              </a:xfrm>
              <a:prstGeom prst="rect">
                <a:avLst/>
              </a:prstGeom>
              <a:solidFill>
                <a:srgbClr val="FFFF00">
                  <a:alpha val="40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When</m:t>
                      </m:r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sample</m:t>
                      </m:r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is</m:t>
                      </m:r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sz="2200" dirty="0">
                  <a:latin typeface="Cambria Math" panose="02040503050406030204" pitchFamily="18" charset="0"/>
                  <a:ea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large</m:t>
                      </m:r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enoug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h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18DE3A-905B-4E7E-855D-C72DF1205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1" y="5620409"/>
                <a:ext cx="2134075" cy="677108"/>
              </a:xfrm>
              <a:prstGeom prst="rect">
                <a:avLst/>
              </a:prstGeom>
              <a:blipFill>
                <a:blip r:embed="rId8"/>
                <a:stretch>
                  <a:fillRect l="-1170" t="-3636" b="-1636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8851D4-D2B9-4D36-B91C-36626385F19F}"/>
              </a:ext>
            </a:extLst>
          </p:cNvPr>
          <p:cNvCxnSpPr>
            <a:cxnSpLocks/>
          </p:cNvCxnSpPr>
          <p:nvPr/>
        </p:nvCxnSpPr>
        <p:spPr>
          <a:xfrm>
            <a:off x="4572000" y="5954410"/>
            <a:ext cx="1143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87460FB-2DB8-4758-3648-86579B12CA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4400" dirty="0"/>
                  <a:t>Distribution of Sample Proprotion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4400" i="1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</m:acc>
                    <m:r>
                      <a:rPr lang="en-US" sz="4400" i="1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87460FB-2DB8-4758-3648-86579B12C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8244"/>
              </a:xfrm>
              <a:prstGeom prst="rect">
                <a:avLst/>
              </a:prstGeom>
              <a:blipFill>
                <a:blip r:embed="rId9"/>
                <a:stretch>
                  <a:fillRect l="-2413" t="-22388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674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EBD046-789E-4466-A129-355AC5895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672646"/>
            <a:ext cx="8458200" cy="6903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D7414A-F726-4880-82BA-CDB26A2B115F}"/>
              </a:ext>
            </a:extLst>
          </p:cNvPr>
          <p:cNvSpPr txBox="1"/>
          <p:nvPr/>
        </p:nvSpPr>
        <p:spPr>
          <a:xfrm>
            <a:off x="2414987" y="557926"/>
            <a:ext cx="7362026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Majors of Pitt Graduates With a Bachelor’s Degree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773AD8-A4BC-40B1-863D-E6F01C943B28}"/>
              </a:ext>
            </a:extLst>
          </p:cNvPr>
          <p:cNvSpPr/>
          <p:nvPr/>
        </p:nvSpPr>
        <p:spPr>
          <a:xfrm>
            <a:off x="2705101" y="6686146"/>
            <a:ext cx="7010400" cy="889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08D975-E593-4EB8-8E31-66B9E0DC546E}"/>
              </a:ext>
            </a:extLst>
          </p:cNvPr>
          <p:cNvSpPr/>
          <p:nvPr/>
        </p:nvSpPr>
        <p:spPr>
          <a:xfrm>
            <a:off x="5246241" y="3515737"/>
            <a:ext cx="2209800" cy="1783080"/>
          </a:xfrm>
          <a:prstGeom prst="rect">
            <a:avLst/>
          </a:prstGeom>
          <a:noFill/>
          <a:ln w="889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D67F2670-17CA-499D-8994-DDC084786975}"/>
              </a:ext>
            </a:extLst>
          </p:cNvPr>
          <p:cNvSpPr/>
          <p:nvPr/>
        </p:nvSpPr>
        <p:spPr>
          <a:xfrm>
            <a:off x="4978191" y="1567567"/>
            <a:ext cx="4992450" cy="1694762"/>
          </a:xfrm>
          <a:prstGeom prst="wedgeRoundRectCallout">
            <a:avLst/>
          </a:prstGeom>
          <a:solidFill>
            <a:srgbClr val="EBFFE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E14669-4962-4471-BF24-2FD0FA61B7FE}"/>
              </a:ext>
            </a:extLst>
          </p:cNvPr>
          <p:cNvSpPr txBox="1"/>
          <p:nvPr/>
        </p:nvSpPr>
        <p:spPr>
          <a:xfrm>
            <a:off x="4370740" y="1682478"/>
            <a:ext cx="6288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Pop. Proportion (2019):</a:t>
            </a:r>
          </a:p>
          <a:p>
            <a:pPr algn="ctr"/>
            <a:r>
              <a:rPr lang="en-US" sz="2400" dirty="0">
                <a:latin typeface="+mj-lt"/>
              </a:rPr>
              <a:t>Among all Pitt undergrads,</a:t>
            </a:r>
          </a:p>
          <a:p>
            <a:pPr algn="ctr"/>
            <a:r>
              <a:rPr lang="en-US" sz="2400" dirty="0">
                <a:latin typeface="+mj-lt"/>
                <a:ea typeface="Cambria Math" panose="02040503050406030204" pitchFamily="18" charset="0"/>
              </a:rPr>
              <a:t>%(majored in psychology) = 7.1%</a:t>
            </a:r>
          </a:p>
        </p:txBody>
      </p:sp>
    </p:spTree>
    <p:extLst>
      <p:ext uri="{BB962C8B-B14F-4D97-AF65-F5344CB8AC3E}">
        <p14:creationId xmlns:p14="http://schemas.microsoft.com/office/powerpoint/2010/main" val="144584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63965B5-D966-4A5A-9922-A91205660C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47800"/>
                <a:ext cx="9372600" cy="533986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r>
                  <a:rPr lang="en-US" sz="2400" b="1" i="1" dirty="0">
                    <a:latin typeface="+mj-lt"/>
                  </a:rPr>
                  <a:t>Q. </a:t>
                </a:r>
                <a:r>
                  <a:rPr lang="en-US" sz="2400" dirty="0">
                    <a:latin typeface="+mj-lt"/>
                  </a:rPr>
                  <a:t>From 240 randomly selected students, what is the probability that the number of students who will obtain a psychology degree is between 17 and 28? </a:t>
                </a:r>
              </a:p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r>
                  <a:rPr lang="en-US" sz="2400" dirty="0">
                    <a:latin typeface="+mj-lt"/>
                  </a:rPr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𝑝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= sample proportion of a sample with size 240</a:t>
                </a:r>
              </a:p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pPr marL="393192" lvl="1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r>
                  <a:rPr lang="en-US" dirty="0">
                    <a:latin typeface="+mj-lt"/>
                  </a:rPr>
                  <a:t> </a:t>
                </a:r>
              </a:p>
              <a:p>
                <a:pPr>
                  <a:lnSpc>
                    <a:spcPct val="110000"/>
                  </a:lnSpc>
                  <a:spcBef>
                    <a:spcPct val="30000"/>
                  </a:spcBef>
                </a:pPr>
                <a:endParaRPr lang="en-US" sz="2400" dirty="0">
                  <a:latin typeface="+mj-lt"/>
                </a:endParaRPr>
              </a:p>
              <a:p>
                <a:pPr lvl="1">
                  <a:lnSpc>
                    <a:spcPct val="110000"/>
                  </a:lnSpc>
                  <a:spcBef>
                    <a:spcPct val="30000"/>
                  </a:spcBef>
                </a:pPr>
                <a:endParaRPr lang="en-US" dirty="0">
                  <a:latin typeface="+mj-lt"/>
                </a:endParaRPr>
              </a:p>
              <a:p>
                <a:pPr>
                  <a:lnSpc>
                    <a:spcPct val="110000"/>
                  </a:lnSpc>
                  <a:spcBef>
                    <a:spcPct val="30000"/>
                  </a:spcBef>
                </a:pPr>
                <a:endParaRPr lang="en-US" altLang="en-US" sz="2400" dirty="0">
                  <a:solidFill>
                    <a:srgbClr val="7030A0"/>
                  </a:solidFill>
                  <a:latin typeface="+mj-lt"/>
                </a:endParaRPr>
              </a:p>
              <a:p>
                <a:pPr marL="982980" lvl="2" indent="-342900">
                  <a:lnSpc>
                    <a:spcPct val="110000"/>
                  </a:lnSpc>
                  <a:spcBef>
                    <a:spcPct val="30000"/>
                  </a:spcBef>
                </a:pPr>
                <a:endParaRPr lang="en-US" altLang="en-US" sz="2400" dirty="0">
                  <a:latin typeface="+mj-lt"/>
                </a:endParaRPr>
              </a:p>
              <a:p>
                <a:pPr marL="982980" lvl="2" indent="-342900">
                  <a:lnSpc>
                    <a:spcPct val="110000"/>
                  </a:lnSpc>
                  <a:spcBef>
                    <a:spcPct val="30000"/>
                  </a:spcBef>
                </a:pPr>
                <a:endParaRPr lang="en-US" altLang="en-US" sz="2400" dirty="0">
                  <a:latin typeface="+mj-lt"/>
                </a:endParaRPr>
              </a:p>
              <a:p>
                <a:pPr marL="982980" lvl="2" indent="-342900">
                  <a:lnSpc>
                    <a:spcPct val="110000"/>
                  </a:lnSpc>
                  <a:spcBef>
                    <a:spcPct val="30000"/>
                  </a:spcBef>
                </a:pPr>
                <a:endParaRPr lang="en-US" altLang="en-US" sz="2400" dirty="0">
                  <a:latin typeface="+mj-lt"/>
                </a:endParaRPr>
              </a:p>
              <a:p>
                <a:pPr marL="982980" lvl="2" indent="-342900">
                  <a:lnSpc>
                    <a:spcPct val="110000"/>
                  </a:lnSpc>
                  <a:spcBef>
                    <a:spcPct val="30000"/>
                  </a:spcBef>
                </a:pPr>
                <a:endParaRPr lang="en-US" altLang="en-US" sz="2400" dirty="0">
                  <a:latin typeface="+mj-lt"/>
                </a:endParaRPr>
              </a:p>
              <a:p>
                <a:pPr marL="982980" lvl="2" indent="-342900">
                  <a:lnSpc>
                    <a:spcPct val="110000"/>
                  </a:lnSpc>
                  <a:spcBef>
                    <a:spcPct val="30000"/>
                  </a:spcBef>
                </a:pPr>
                <a:endParaRPr lang="en-US" altLang="en-US" sz="2400" dirty="0">
                  <a:latin typeface="+mj-lt"/>
                </a:endParaRPr>
              </a:p>
              <a:p>
                <a:pPr marL="982980" lvl="2" indent="-342900">
                  <a:lnSpc>
                    <a:spcPct val="110000"/>
                  </a:lnSpc>
                  <a:spcBef>
                    <a:spcPct val="30000"/>
                  </a:spcBef>
                </a:pPr>
                <a:endParaRPr lang="en-US" altLang="en-US" sz="2400" dirty="0">
                  <a:latin typeface="+mj-lt"/>
                </a:endParaRPr>
              </a:p>
              <a:p>
                <a:pPr marL="365760" lvl="1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endParaRPr lang="en-US" altLang="en-US" dirty="0">
                  <a:solidFill>
                    <a:srgbClr val="7030A0"/>
                  </a:solidFill>
                  <a:latin typeface="+mj-lt"/>
                </a:endParaRPr>
              </a:p>
              <a:p>
                <a:pPr marL="365760" lvl="1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endParaRPr lang="en-US" altLang="en-US" dirty="0">
                  <a:solidFill>
                    <a:srgbClr val="7030A0"/>
                  </a:solidFill>
                  <a:latin typeface="+mj-lt"/>
                </a:endParaRPr>
              </a:p>
              <a:p>
                <a:pPr marL="342900" indent="-342900">
                  <a:lnSpc>
                    <a:spcPct val="110000"/>
                  </a:lnSpc>
                  <a:spcBef>
                    <a:spcPct val="30000"/>
                  </a:spcBef>
                </a:pPr>
                <a:endParaRPr lang="en-US" sz="2400" dirty="0">
                  <a:latin typeface="+mj-lt"/>
                </a:endParaRPr>
              </a:p>
              <a:p>
                <a:pPr marL="342900" indent="-342900">
                  <a:lnSpc>
                    <a:spcPct val="110000"/>
                  </a:lnSpc>
                  <a:spcBef>
                    <a:spcPct val="30000"/>
                  </a:spcBef>
                </a:pPr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63965B5-D966-4A5A-9922-A91205660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47800"/>
                <a:ext cx="9372600" cy="5339862"/>
              </a:xfrm>
              <a:prstGeom prst="rect">
                <a:avLst/>
              </a:prstGeom>
              <a:blipFill>
                <a:blip r:embed="rId3"/>
                <a:stretch>
                  <a:fillRect l="-1083" t="-950" r="-1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665180-EEF1-4BFE-803D-058E7E32F48A}"/>
                  </a:ext>
                </a:extLst>
              </p:cNvPr>
              <p:cNvSpPr txBox="1"/>
              <p:nvPr/>
            </p:nvSpPr>
            <p:spPr>
              <a:xfrm>
                <a:off x="7152134" y="3873579"/>
                <a:ext cx="2929341" cy="148701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1</a:t>
                </a:r>
              </a:p>
              <a:p>
                <a:pPr algn="ctr"/>
                <a:endParaRPr lang="en-US" sz="50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en-US" sz="2000">
                          <a:latin typeface="Cambria Math" panose="02040503050406030204" pitchFamily="18" charset="0"/>
                        </a:rPr>
                        <m:t>=0.015</m:t>
                      </m:r>
                    </m:oMath>
                  </m:oMathPara>
                </a14:m>
                <a:endParaRPr lang="en-US" sz="2200" dirty="0">
                  <a:ea typeface="Cambria Math" panose="02040503050406030204" pitchFamily="18" charset="0"/>
                </a:endParaRPr>
              </a:p>
              <a:p>
                <a:pPr algn="ctr"/>
                <a:endParaRPr lang="en-US" sz="5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665180-EEF1-4BFE-803D-058E7E32F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134" y="3873579"/>
                <a:ext cx="2929341" cy="1487010"/>
              </a:xfrm>
              <a:prstGeom prst="rect">
                <a:avLst/>
              </a:prstGeom>
              <a:blipFill>
                <a:blip r:embed="rId4"/>
                <a:stretch>
                  <a:fillRect t="-168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3E26BF-6035-481E-B1EC-70D02C3563FC}"/>
                  </a:ext>
                </a:extLst>
              </p:cNvPr>
              <p:cNvSpPr txBox="1"/>
              <p:nvPr/>
            </p:nvSpPr>
            <p:spPr>
              <a:xfrm>
                <a:off x="2230215" y="4338094"/>
                <a:ext cx="1306988" cy="400110"/>
              </a:xfrm>
              <a:prstGeom prst="rect">
                <a:avLst/>
              </a:prstGeom>
              <a:solidFill>
                <a:srgbClr val="7030A0">
                  <a:alpha val="15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1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3E26BF-6035-481E-B1EC-70D02C356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215" y="4338094"/>
                <a:ext cx="1306988" cy="400110"/>
              </a:xfrm>
              <a:prstGeom prst="rect">
                <a:avLst/>
              </a:prstGeom>
              <a:blipFill>
                <a:blip r:embed="rId5"/>
                <a:stretch>
                  <a:fillRect t="-9091" r="-2857" b="-2424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2EC1ED4-2218-412C-AC2D-C1536BCD36A0}"/>
              </a:ext>
            </a:extLst>
          </p:cNvPr>
          <p:cNvSpPr txBox="1"/>
          <p:nvPr/>
        </p:nvSpPr>
        <p:spPr>
          <a:xfrm>
            <a:off x="2230215" y="3938730"/>
            <a:ext cx="1306988" cy="323165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Population</a:t>
            </a:r>
            <a:endParaRPr lang="en-US" sz="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CE9F8D-879F-47C1-BEC2-F4AF0009EE64}"/>
                  </a:ext>
                </a:extLst>
              </p:cNvPr>
              <p:cNvSpPr txBox="1"/>
              <p:nvPr/>
            </p:nvSpPr>
            <p:spPr>
              <a:xfrm>
                <a:off x="2258568" y="5819266"/>
                <a:ext cx="1306988" cy="400110"/>
              </a:xfrm>
              <a:prstGeom prst="rect">
                <a:avLst/>
              </a:prstGeom>
              <a:solidFill>
                <a:srgbClr val="7030A0">
                  <a:alpha val="15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=240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CE9F8D-879F-47C1-BEC2-F4AF0009E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568" y="5819266"/>
                <a:ext cx="130698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10B7245-3378-4A6A-88D3-B70D7FD47DF7}"/>
              </a:ext>
            </a:extLst>
          </p:cNvPr>
          <p:cNvSpPr txBox="1"/>
          <p:nvPr/>
        </p:nvSpPr>
        <p:spPr>
          <a:xfrm>
            <a:off x="2230215" y="5430832"/>
            <a:ext cx="1524000" cy="323165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Sample size </a:t>
            </a:r>
            <a:endParaRPr lang="en-US" sz="500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9FE91364-5A34-467F-BF9D-695B2164AAF6}"/>
              </a:ext>
            </a:extLst>
          </p:cNvPr>
          <p:cNvSpPr/>
          <p:nvPr/>
        </p:nvSpPr>
        <p:spPr>
          <a:xfrm>
            <a:off x="3678015" y="3935819"/>
            <a:ext cx="609600" cy="25146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B03C87-A17D-407F-BB54-19D85AC56124}"/>
                  </a:ext>
                </a:extLst>
              </p:cNvPr>
              <p:cNvSpPr txBox="1"/>
              <p:nvPr/>
            </p:nvSpPr>
            <p:spPr>
              <a:xfrm>
                <a:off x="4798863" y="5546568"/>
                <a:ext cx="2057400" cy="707886"/>
              </a:xfrm>
              <a:prstGeom prst="rect">
                <a:avLst/>
              </a:prstGeom>
              <a:solidFill>
                <a:srgbClr val="7030A0">
                  <a:alpha val="15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𝑛𝑝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&gt;5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)&gt;5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B03C87-A17D-407F-BB54-19D85AC56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863" y="5546568"/>
                <a:ext cx="2057400" cy="707886"/>
              </a:xfrm>
              <a:prstGeom prst="rect">
                <a:avLst/>
              </a:prstGeom>
              <a:blipFill>
                <a:blip r:embed="rId7"/>
                <a:stretch>
                  <a:fillRect b="-517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8B9A0F-7478-4793-B835-B0F196BDDBF1}"/>
                  </a:ext>
                </a:extLst>
              </p:cNvPr>
              <p:cNvSpPr txBox="1"/>
              <p:nvPr/>
            </p:nvSpPr>
            <p:spPr>
              <a:xfrm>
                <a:off x="7166311" y="6095301"/>
                <a:ext cx="2936429" cy="47070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</m:acc>
                      <m:r>
                        <a:rPr lang="en-US" sz="2000">
                          <a:latin typeface="Cambria Math"/>
                        </a:rPr>
                        <m:t>~</m:t>
                      </m:r>
                      <m:r>
                        <a:rPr lang="en-US" sz="2200" i="1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0.071, 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0.015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8B9A0F-7478-4793-B835-B0F196BDD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311" y="6095301"/>
                <a:ext cx="2936429" cy="47070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D7D0DE-6607-41BC-A541-012BBDE71230}"/>
              </a:ext>
            </a:extLst>
          </p:cNvPr>
          <p:cNvCxnSpPr>
            <a:cxnSpLocks/>
          </p:cNvCxnSpPr>
          <p:nvPr/>
        </p:nvCxnSpPr>
        <p:spPr>
          <a:xfrm>
            <a:off x="4273438" y="5177338"/>
            <a:ext cx="303951" cy="1153316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99EAE9-8D94-4483-ADBB-A0EB51A0AB24}"/>
              </a:ext>
            </a:extLst>
          </p:cNvPr>
          <p:cNvCxnSpPr>
            <a:cxnSpLocks/>
          </p:cNvCxnSpPr>
          <p:nvPr/>
        </p:nvCxnSpPr>
        <p:spPr>
          <a:xfrm>
            <a:off x="4577389" y="6330654"/>
            <a:ext cx="25747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57913C-8054-4732-B535-B3C132326A3F}"/>
              </a:ext>
            </a:extLst>
          </p:cNvPr>
          <p:cNvCxnSpPr>
            <a:cxnSpLocks/>
          </p:cNvCxnSpPr>
          <p:nvPr/>
        </p:nvCxnSpPr>
        <p:spPr>
          <a:xfrm flipV="1">
            <a:off x="4273918" y="4538150"/>
            <a:ext cx="303471" cy="665573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DD60DE2-FE2F-4347-B54F-29A42361EAE7}"/>
              </a:ext>
            </a:extLst>
          </p:cNvPr>
          <p:cNvCxnSpPr>
            <a:cxnSpLocks/>
          </p:cNvCxnSpPr>
          <p:nvPr/>
        </p:nvCxnSpPr>
        <p:spPr>
          <a:xfrm>
            <a:off x="4562344" y="4538149"/>
            <a:ext cx="25747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051F944-6B1E-D578-89C2-AEA14A98703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Example 6: Psychology Students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E0F198B6-461F-E597-A73E-594C499683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… X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NOT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E0F198B6-461F-E597-A73E-594C49968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9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27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 animBg="1"/>
      <p:bldP spid="17" grpId="0"/>
      <p:bldP spid="3" grpId="0" animBg="1"/>
      <p:bldP spid="19" grpId="0" animBg="1"/>
      <p:bldP spid="2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63965B5-D966-4A5A-9922-A91205660C16}"/>
              </a:ext>
            </a:extLst>
          </p:cNvPr>
          <p:cNvSpPr txBox="1">
            <a:spLocks/>
          </p:cNvSpPr>
          <p:nvPr/>
        </p:nvSpPr>
        <p:spPr>
          <a:xfrm>
            <a:off x="838200" y="1421035"/>
            <a:ext cx="10873154" cy="50292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ct val="30000"/>
              </a:spcBef>
              <a:buNone/>
            </a:pPr>
            <a:endParaRPr lang="en-US" sz="2400" dirty="0">
              <a:latin typeface="+mj-lt"/>
            </a:endParaRPr>
          </a:p>
          <a:p>
            <a:pPr marL="0" indent="0">
              <a:lnSpc>
                <a:spcPct val="110000"/>
              </a:lnSpc>
              <a:spcBef>
                <a:spcPct val="30000"/>
              </a:spcBef>
              <a:buNone/>
            </a:pPr>
            <a:r>
              <a:rPr lang="en-US" sz="2400" dirty="0">
                <a:latin typeface="+mj-lt"/>
              </a:rPr>
              <a:t>P(# of students who will obtain a psychology degree is between 17 and 28) =</a:t>
            </a:r>
          </a:p>
          <a:p>
            <a:pPr marL="0" indent="0">
              <a:lnSpc>
                <a:spcPct val="110000"/>
              </a:lnSpc>
              <a:spcBef>
                <a:spcPct val="30000"/>
              </a:spcBef>
              <a:buNone/>
            </a:pPr>
            <a:endParaRPr lang="en-US" sz="2400" dirty="0">
              <a:latin typeface="+mj-lt"/>
            </a:endParaRPr>
          </a:p>
          <a:p>
            <a:pPr marL="0" indent="0">
              <a:lnSpc>
                <a:spcPct val="110000"/>
              </a:lnSpc>
              <a:spcBef>
                <a:spcPct val="30000"/>
              </a:spcBef>
              <a:buNone/>
            </a:pPr>
            <a:endParaRPr lang="en-US" sz="2400" dirty="0">
              <a:latin typeface="+mj-lt"/>
            </a:endParaRPr>
          </a:p>
          <a:p>
            <a:pPr marL="0" indent="0">
              <a:lnSpc>
                <a:spcPct val="110000"/>
              </a:lnSpc>
              <a:spcBef>
                <a:spcPct val="30000"/>
              </a:spcBef>
              <a:buNone/>
            </a:pPr>
            <a:endParaRPr lang="en-US" sz="2400" dirty="0">
              <a:latin typeface="+mj-lt"/>
            </a:endParaRPr>
          </a:p>
          <a:p>
            <a:pPr marL="0" indent="0">
              <a:lnSpc>
                <a:spcPct val="110000"/>
              </a:lnSpc>
              <a:spcBef>
                <a:spcPct val="30000"/>
              </a:spcBef>
              <a:buNone/>
            </a:pPr>
            <a:endParaRPr lang="en-US" sz="2400" dirty="0">
              <a:latin typeface="+mj-lt"/>
            </a:endParaRPr>
          </a:p>
          <a:p>
            <a:pPr marL="0" indent="0">
              <a:lnSpc>
                <a:spcPct val="110000"/>
              </a:lnSpc>
              <a:spcBef>
                <a:spcPct val="30000"/>
              </a:spcBef>
              <a:buNone/>
            </a:pP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F18F31-C08C-4D0A-9112-73693B1EC7A0}"/>
                  </a:ext>
                </a:extLst>
              </p:cNvPr>
              <p:cNvSpPr txBox="1"/>
              <p:nvPr/>
            </p:nvSpPr>
            <p:spPr>
              <a:xfrm>
                <a:off x="1774371" y="2743201"/>
                <a:ext cx="28956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17&lt;</m:t>
                          </m:r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28</m:t>
                          </m:r>
                        </m:e>
                      </m:d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F18F31-C08C-4D0A-9112-73693B1EC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371" y="2743201"/>
                <a:ext cx="2895600" cy="430887"/>
              </a:xfrm>
              <a:prstGeom prst="rect">
                <a:avLst/>
              </a:prstGeom>
              <a:blipFill>
                <a:blip r:embed="rId5"/>
                <a:stretch>
                  <a:fillRect t="-2857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029D9F4B-5B59-4304-9FE6-3C73C4411E84}"/>
              </a:ext>
            </a:extLst>
          </p:cNvPr>
          <p:cNvSpPr txBox="1"/>
          <p:nvPr/>
        </p:nvSpPr>
        <p:spPr>
          <a:xfrm>
            <a:off x="4800600" y="3335662"/>
            <a:ext cx="289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+mj-lt"/>
              </a:rPr>
              <a:t>proportion </a:t>
            </a:r>
          </a:p>
          <a:p>
            <a:r>
              <a:rPr lang="en-US" sz="2200" dirty="0">
                <a:solidFill>
                  <a:srgbClr val="FF0000"/>
                </a:solidFill>
                <a:latin typeface="+mj-lt"/>
              </a:rPr>
              <a:t>out of a sample of 240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8B7789C-458A-4CDF-AF7A-F6DA53009345}"/>
                  </a:ext>
                </a:extLst>
              </p:cNvPr>
              <p:cNvSpPr txBox="1"/>
              <p:nvPr/>
            </p:nvSpPr>
            <p:spPr>
              <a:xfrm>
                <a:off x="1981200" y="3293856"/>
                <a:ext cx="2895600" cy="735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17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240</m:t>
                              </m:r>
                            </m:den>
                          </m:f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&lt;</m:t>
                          </m:r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28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240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8B7789C-458A-4CDF-AF7A-F6DA53009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3293856"/>
                <a:ext cx="2895600" cy="735586"/>
              </a:xfrm>
              <a:prstGeom prst="rect">
                <a:avLst/>
              </a:prstGeom>
              <a:blipFill>
                <a:blip r:embed="rId6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61E0D-A1B2-420F-87CF-7F1E4775A1C3}"/>
              </a:ext>
            </a:extLst>
          </p:cNvPr>
          <p:cNvCxnSpPr>
            <a:cxnSpLocks/>
          </p:cNvCxnSpPr>
          <p:nvPr/>
        </p:nvCxnSpPr>
        <p:spPr>
          <a:xfrm>
            <a:off x="2289046" y="2954932"/>
            <a:ext cx="18251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D63EC948-7450-7BBE-2DCC-E1C1F54C6D5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Example 6: Psychology Students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C225E4E2-0D8D-3024-0FB6-812EEDA773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… X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NOT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C225E4E2-0D8D-3024-0FB6-812EEDA77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7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B2B2AA0-34AF-CDA0-1864-78D25C66AF3F}"/>
                  </a:ext>
                </a:extLst>
              </p:cNvPr>
              <p:cNvSpPr txBox="1"/>
              <p:nvPr/>
            </p:nvSpPr>
            <p:spPr>
              <a:xfrm>
                <a:off x="8929914" y="135948"/>
                <a:ext cx="3081741" cy="139102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e>
                        </m:acc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</m:t>
                    </m:r>
                  </m:oMath>
                </a14:m>
                <a:r>
                  <a:rPr lang="en-US" sz="2200" dirty="0">
                    <a:ea typeface="Cambria Math" panose="02040503050406030204" pitchFamily="18" charset="0"/>
                  </a:rPr>
                  <a:t>1</a:t>
                </a:r>
              </a:p>
              <a:p>
                <a:pPr algn="ctr"/>
                <a:endParaRPr lang="en-US" sz="50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</m:acc>
                        </m:sub>
                      </m:sSub>
                      <m:r>
                        <a:rPr lang="en-US" sz="2200">
                          <a:latin typeface="Cambria Math" panose="02040503050406030204" pitchFamily="18" charset="0"/>
                        </a:rPr>
                        <m:t>=0.015</m:t>
                      </m:r>
                    </m:oMath>
                  </m:oMathPara>
                </a14:m>
                <a:endParaRPr lang="en-US" sz="2200" dirty="0">
                  <a:ea typeface="Cambria Math" panose="02040503050406030204" pitchFamily="18" charset="0"/>
                </a:endParaRPr>
              </a:p>
              <a:p>
                <a:pPr algn="ctr"/>
                <a:endParaRPr lang="en-US" sz="50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</m:acc>
                      <m:r>
                        <a:rPr lang="en-US" sz="2200">
                          <a:latin typeface="Cambria Math"/>
                        </a:rPr>
                        <m:t>~</m:t>
                      </m:r>
                      <m:r>
                        <a:rPr lang="en-US" sz="2200" i="1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0.071, 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0.015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200" dirty="0">
                  <a:ea typeface="Cambria Math" panose="02040503050406030204" pitchFamily="18" charset="0"/>
                </a:endParaRPr>
              </a:p>
              <a:p>
                <a:pPr algn="ctr"/>
                <a:endParaRPr lang="en-US" sz="5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B2B2AA0-34AF-CDA0-1864-78D25C66A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914" y="135948"/>
                <a:ext cx="3081741" cy="1391022"/>
              </a:xfrm>
              <a:prstGeom prst="rect">
                <a:avLst/>
              </a:prstGeom>
              <a:blipFill>
                <a:blip r:embed="rId8"/>
                <a:stretch>
                  <a:fillRect t="-270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094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63965B5-D966-4A5A-9922-A91205660C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21035"/>
                <a:ext cx="10292862" cy="50292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r>
                  <a:rPr lang="en-US" sz="2400" dirty="0">
                    <a:latin typeface="+mj-lt"/>
                  </a:rPr>
                  <a:t>P(# of students who will obtain a psychology degree is between 17 and 28) =</a:t>
                </a:r>
              </a:p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pPr marL="393192" lvl="1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r>
                  <a:rPr lang="en-US" dirty="0">
                    <a:latin typeface="+mj-lt"/>
                  </a:rPr>
                  <a:t> </a:t>
                </a:r>
              </a:p>
              <a:p>
                <a:pPr>
                  <a:lnSpc>
                    <a:spcPct val="110000"/>
                  </a:lnSpc>
                  <a:spcBef>
                    <a:spcPct val="30000"/>
                  </a:spcBef>
                </a:pPr>
                <a:endParaRPr lang="en-US" sz="2400" dirty="0">
                  <a:latin typeface="+mj-lt"/>
                </a:endParaRPr>
              </a:p>
              <a:p>
                <a:pPr lvl="1">
                  <a:lnSpc>
                    <a:spcPct val="110000"/>
                  </a:lnSpc>
                  <a:spcBef>
                    <a:spcPct val="30000"/>
                  </a:spcBef>
                </a:pPr>
                <a:endParaRPr lang="en-US" dirty="0">
                  <a:latin typeface="+mj-lt"/>
                </a:endParaRPr>
              </a:p>
              <a:p>
                <a:pPr>
                  <a:lnSpc>
                    <a:spcPct val="110000"/>
                  </a:lnSpc>
                  <a:spcBef>
                    <a:spcPct val="30000"/>
                  </a:spcBef>
                </a:pPr>
                <a:endParaRPr lang="en-US" altLang="en-US" sz="2400" dirty="0">
                  <a:solidFill>
                    <a:srgbClr val="7030A0"/>
                  </a:solidFill>
                  <a:latin typeface="+mj-lt"/>
                </a:endParaRPr>
              </a:p>
              <a:p>
                <a:pPr marL="982980" lvl="2" indent="-342900">
                  <a:lnSpc>
                    <a:spcPct val="110000"/>
                  </a:lnSpc>
                  <a:spcBef>
                    <a:spcPct val="30000"/>
                  </a:spcBef>
                </a:pPr>
                <a:endParaRPr lang="en-US" altLang="en-US" sz="2400" dirty="0">
                  <a:latin typeface="+mj-lt"/>
                </a:endParaRPr>
              </a:p>
              <a:p>
                <a:pPr marL="982980" lvl="2" indent="-342900">
                  <a:lnSpc>
                    <a:spcPct val="110000"/>
                  </a:lnSpc>
                  <a:spcBef>
                    <a:spcPct val="30000"/>
                  </a:spcBef>
                </a:pPr>
                <a:endParaRPr lang="en-US" altLang="en-US" sz="2400" dirty="0">
                  <a:latin typeface="+mj-lt"/>
                </a:endParaRPr>
              </a:p>
              <a:p>
                <a:pPr marL="982980" lvl="2" indent="-342900">
                  <a:lnSpc>
                    <a:spcPct val="110000"/>
                  </a:lnSpc>
                  <a:spcBef>
                    <a:spcPct val="30000"/>
                  </a:spcBef>
                </a:pPr>
                <a:endParaRPr lang="en-US" altLang="en-US" sz="2400" dirty="0">
                  <a:latin typeface="+mj-lt"/>
                </a:endParaRPr>
              </a:p>
              <a:p>
                <a:pPr marL="982980" lvl="2" indent="-342900">
                  <a:lnSpc>
                    <a:spcPct val="110000"/>
                  </a:lnSpc>
                  <a:spcBef>
                    <a:spcPct val="30000"/>
                  </a:spcBef>
                </a:pPr>
                <a:endParaRPr lang="en-US" altLang="en-US" sz="2400" dirty="0">
                  <a:latin typeface="+mj-lt"/>
                </a:endParaRPr>
              </a:p>
              <a:p>
                <a:pPr marL="982980" lvl="2" indent="-342900">
                  <a:lnSpc>
                    <a:spcPct val="110000"/>
                  </a:lnSpc>
                  <a:spcBef>
                    <a:spcPct val="30000"/>
                  </a:spcBef>
                </a:pPr>
                <a:endParaRPr lang="en-US" altLang="en-US" sz="2400" dirty="0">
                  <a:latin typeface="+mj-lt"/>
                </a:endParaRPr>
              </a:p>
              <a:p>
                <a:pPr marL="982980" lvl="2" indent="-342900">
                  <a:lnSpc>
                    <a:spcPct val="110000"/>
                  </a:lnSpc>
                  <a:spcBef>
                    <a:spcPct val="30000"/>
                  </a:spcBef>
                </a:pPr>
                <a:endParaRPr lang="en-US" altLang="en-US" sz="2400" dirty="0">
                  <a:latin typeface="+mj-lt"/>
                </a:endParaRPr>
              </a:p>
              <a:p>
                <a:pPr marL="365760" lvl="1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endParaRPr lang="en-US" altLang="en-US" dirty="0">
                  <a:solidFill>
                    <a:srgbClr val="7030A0"/>
                  </a:solidFill>
                  <a:latin typeface="+mj-lt"/>
                </a:endParaRPr>
              </a:p>
              <a:p>
                <a:pPr marL="365760" lvl="1" indent="0">
                  <a:lnSpc>
                    <a:spcPct val="110000"/>
                  </a:lnSpc>
                  <a:spcBef>
                    <a:spcPct val="30000"/>
                  </a:spcBef>
                  <a:buNone/>
                </a:pPr>
                <a:endParaRPr lang="en-US" altLang="en-US" dirty="0">
                  <a:solidFill>
                    <a:srgbClr val="7030A0"/>
                  </a:solidFill>
                  <a:latin typeface="+mj-lt"/>
                </a:endParaRPr>
              </a:p>
              <a:p>
                <a:pPr marL="342900" indent="-342900">
                  <a:lnSpc>
                    <a:spcPct val="110000"/>
                  </a:lnSpc>
                  <a:spcBef>
                    <a:spcPct val="30000"/>
                  </a:spcBef>
                </a:pPr>
                <a:endParaRPr lang="en-US" sz="2400" dirty="0">
                  <a:latin typeface="+mj-lt"/>
                </a:endParaRPr>
              </a:p>
              <a:p>
                <a:pPr marL="342900" indent="-342900">
                  <a:lnSpc>
                    <a:spcPct val="110000"/>
                  </a:lnSpc>
                  <a:spcBef>
                    <a:spcPct val="30000"/>
                  </a:spcBef>
                </a:pPr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63965B5-D966-4A5A-9922-A91205660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21035"/>
                <a:ext cx="10292862" cy="5029200"/>
              </a:xfrm>
              <a:prstGeom prst="rect">
                <a:avLst/>
              </a:prstGeom>
              <a:blipFill>
                <a:blip r:embed="rId3"/>
                <a:stretch>
                  <a:fillRect l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4FB9D5-9112-45A8-AE66-C96D0A648E04}"/>
                  </a:ext>
                </a:extLst>
              </p:cNvPr>
              <p:cNvSpPr txBox="1"/>
              <p:nvPr/>
            </p:nvSpPr>
            <p:spPr>
              <a:xfrm>
                <a:off x="1981200" y="2575946"/>
                <a:ext cx="2895600" cy="735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17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240</m:t>
                              </m:r>
                            </m:den>
                          </m:f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&lt;</m:t>
                          </m:r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28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240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4FB9D5-9112-45A8-AE66-C96D0A648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2575946"/>
                <a:ext cx="2895600" cy="735586"/>
              </a:xfrm>
              <a:prstGeom prst="rect">
                <a:avLst/>
              </a:prstGeom>
              <a:blipFill>
                <a:blip r:embed="rId4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26B0FA-C957-458A-AFE3-7AAFA67161BE}"/>
                  </a:ext>
                </a:extLst>
              </p:cNvPr>
              <p:cNvSpPr txBox="1"/>
              <p:nvPr/>
            </p:nvSpPr>
            <p:spPr>
              <a:xfrm>
                <a:off x="4419600" y="2779192"/>
                <a:ext cx="36957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0.071&lt;</m:t>
                          </m:r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0.117</m:t>
                          </m:r>
                        </m:e>
                      </m:d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26B0FA-C957-458A-AFE3-7AAFA6716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2779192"/>
                <a:ext cx="3695700" cy="430887"/>
              </a:xfrm>
              <a:prstGeom prst="rect">
                <a:avLst/>
              </a:prstGeom>
              <a:blipFill>
                <a:blip r:embed="rId5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9B1688-D83E-4A82-AE28-33948E99D972}"/>
                  </a:ext>
                </a:extLst>
              </p:cNvPr>
              <p:cNvSpPr txBox="1"/>
              <p:nvPr/>
            </p:nvSpPr>
            <p:spPr>
              <a:xfrm>
                <a:off x="4572000" y="3467100"/>
                <a:ext cx="5749486" cy="859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0.071−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𝑝</m:t>
                                      </m:r>
                                    </m:e>
                                  </m:acc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𝑝</m:t>
                                      </m:r>
                                    </m:e>
                                  </m:acc>
                                </m:sub>
                              </m:sSub>
                            </m:den>
                          </m:f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   &lt; </m:t>
                          </m:r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𝑝</m:t>
                                      </m:r>
                                    </m:e>
                                  </m:acc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𝑝</m:t>
                                      </m:r>
                                    </m:e>
                                  </m:acc>
                                </m:sub>
                              </m:sSub>
                            </m:den>
                          </m:f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 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&lt;  </m:t>
                          </m:r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0.117−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𝑝</m:t>
                                      </m:r>
                                    </m:e>
                                  </m:acc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𝑝</m:t>
                                      </m:r>
                                    </m:e>
                                  </m:acc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9B1688-D83E-4A82-AE28-33948E99D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67100"/>
                <a:ext cx="5749486" cy="859274"/>
              </a:xfrm>
              <a:prstGeom prst="rect">
                <a:avLst/>
              </a:prstGeom>
              <a:blipFill>
                <a:blip r:embed="rId6"/>
                <a:stretch>
                  <a:fillRect t="-147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CCFFBD-FD2A-41CC-BA1E-4D550BFA3C6A}"/>
                  </a:ext>
                </a:extLst>
              </p:cNvPr>
              <p:cNvSpPr txBox="1"/>
              <p:nvPr/>
            </p:nvSpPr>
            <p:spPr>
              <a:xfrm>
                <a:off x="3581401" y="4580458"/>
                <a:ext cx="7945109" cy="735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0.071−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0.071 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0.015</m:t>
                              </m:r>
                            </m:den>
                          </m:f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&lt; 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𝑍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  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&lt; </m:t>
                          </m:r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0.117−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0.071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0.015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CCFFBD-FD2A-41CC-BA1E-4D550BFA3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1" y="4580458"/>
                <a:ext cx="7945109" cy="735586"/>
              </a:xfrm>
              <a:prstGeom prst="rect">
                <a:avLst/>
              </a:prstGeom>
              <a:blipFill>
                <a:blip r:embed="rId7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665180-EEF1-4BFE-803D-058E7E32F48A}"/>
                  </a:ext>
                </a:extLst>
              </p:cNvPr>
              <p:cNvSpPr txBox="1"/>
              <p:nvPr/>
            </p:nvSpPr>
            <p:spPr>
              <a:xfrm>
                <a:off x="8929914" y="135948"/>
                <a:ext cx="3081741" cy="139102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e>
                        </m:acc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</m:t>
                    </m:r>
                  </m:oMath>
                </a14:m>
                <a:r>
                  <a:rPr lang="en-US" sz="2200" dirty="0">
                    <a:ea typeface="Cambria Math" panose="02040503050406030204" pitchFamily="18" charset="0"/>
                  </a:rPr>
                  <a:t>1</a:t>
                </a:r>
              </a:p>
              <a:p>
                <a:pPr algn="ctr"/>
                <a:endParaRPr lang="en-US" sz="50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</m:acc>
                        </m:sub>
                      </m:sSub>
                      <m:r>
                        <a:rPr lang="en-US" sz="2200">
                          <a:latin typeface="Cambria Math" panose="02040503050406030204" pitchFamily="18" charset="0"/>
                        </a:rPr>
                        <m:t>=0.015</m:t>
                      </m:r>
                    </m:oMath>
                  </m:oMathPara>
                </a14:m>
                <a:endParaRPr lang="en-US" sz="2200" dirty="0">
                  <a:ea typeface="Cambria Math" panose="02040503050406030204" pitchFamily="18" charset="0"/>
                </a:endParaRPr>
              </a:p>
              <a:p>
                <a:pPr algn="ctr"/>
                <a:endParaRPr lang="en-US" sz="50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</m:acc>
                      <m:r>
                        <a:rPr lang="en-US" sz="2200">
                          <a:latin typeface="Cambria Math"/>
                        </a:rPr>
                        <m:t>~</m:t>
                      </m:r>
                      <m:r>
                        <a:rPr lang="en-US" sz="2200" i="1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0.071, 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0.015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200" dirty="0">
                  <a:ea typeface="Cambria Math" panose="02040503050406030204" pitchFamily="18" charset="0"/>
                </a:endParaRPr>
              </a:p>
              <a:p>
                <a:pPr algn="ctr"/>
                <a:endParaRPr lang="en-US" sz="5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665180-EEF1-4BFE-803D-058E7E32F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914" y="135948"/>
                <a:ext cx="3081741" cy="1391022"/>
              </a:xfrm>
              <a:prstGeom prst="rect">
                <a:avLst/>
              </a:prstGeom>
              <a:blipFill>
                <a:blip r:embed="rId8"/>
                <a:stretch>
                  <a:fillRect t="-270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78D9FAC7-FC5E-4FE9-880B-36C643350B89}"/>
              </a:ext>
            </a:extLst>
          </p:cNvPr>
          <p:cNvSpPr/>
          <p:nvPr/>
        </p:nvSpPr>
        <p:spPr>
          <a:xfrm>
            <a:off x="7330635" y="3467102"/>
            <a:ext cx="905984" cy="1767063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38BFE2-E73F-42BE-84B4-56B852C0565B}"/>
              </a:ext>
            </a:extLst>
          </p:cNvPr>
          <p:cNvSpPr/>
          <p:nvPr/>
        </p:nvSpPr>
        <p:spPr>
          <a:xfrm>
            <a:off x="6389726" y="3517918"/>
            <a:ext cx="364167" cy="411673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16CF5C-DD95-43D1-AD81-C9AD41531D03}"/>
              </a:ext>
            </a:extLst>
          </p:cNvPr>
          <p:cNvSpPr/>
          <p:nvPr/>
        </p:nvSpPr>
        <p:spPr>
          <a:xfrm>
            <a:off x="6433582" y="4528081"/>
            <a:ext cx="805418" cy="405250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0EAC15-6CA4-42E4-A89A-64AD170B28CF}"/>
              </a:ext>
            </a:extLst>
          </p:cNvPr>
          <p:cNvSpPr/>
          <p:nvPr/>
        </p:nvSpPr>
        <p:spPr>
          <a:xfrm>
            <a:off x="9662337" y="3506194"/>
            <a:ext cx="386318" cy="411674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2D742A-7011-4A0A-8850-D5926CEAD09A}"/>
              </a:ext>
            </a:extLst>
          </p:cNvPr>
          <p:cNvSpPr/>
          <p:nvPr/>
        </p:nvSpPr>
        <p:spPr>
          <a:xfrm>
            <a:off x="9126209" y="3929590"/>
            <a:ext cx="386318" cy="411674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B6AFEF-D62D-4DEA-8C16-27463DDB3DEC}"/>
              </a:ext>
            </a:extLst>
          </p:cNvPr>
          <p:cNvSpPr/>
          <p:nvPr/>
        </p:nvSpPr>
        <p:spPr>
          <a:xfrm>
            <a:off x="5874489" y="3951870"/>
            <a:ext cx="386318" cy="411674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329017-F040-4C06-9104-1DB634A8A286}"/>
              </a:ext>
            </a:extLst>
          </p:cNvPr>
          <p:cNvSpPr/>
          <p:nvPr/>
        </p:nvSpPr>
        <p:spPr>
          <a:xfrm>
            <a:off x="9413800" y="4528081"/>
            <a:ext cx="761999" cy="387356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BC2A5B-0A8F-4A86-BDDD-00B5C16DF099}"/>
              </a:ext>
            </a:extLst>
          </p:cNvPr>
          <p:cNvSpPr/>
          <p:nvPr/>
        </p:nvSpPr>
        <p:spPr>
          <a:xfrm>
            <a:off x="9676896" y="99768"/>
            <a:ext cx="508150" cy="887138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0EBD638-C5C9-4FDF-AAA8-3484CC58EF6C}"/>
                  </a:ext>
                </a:extLst>
              </p:cNvPr>
              <p:cNvSpPr txBox="1"/>
              <p:nvPr/>
            </p:nvSpPr>
            <p:spPr>
              <a:xfrm>
                <a:off x="4519981" y="5618261"/>
                <a:ext cx="28796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0&lt;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𝑍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3.07</m:t>
                          </m:r>
                        </m:e>
                      </m:d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0EBD638-C5C9-4FDF-AAA8-3484CC58E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981" y="5618261"/>
                <a:ext cx="287964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72E8EDFF-07AC-4AF9-BF7E-991C227C260F}"/>
              </a:ext>
            </a:extLst>
          </p:cNvPr>
          <p:cNvSpPr/>
          <p:nvPr/>
        </p:nvSpPr>
        <p:spPr>
          <a:xfrm>
            <a:off x="5916645" y="5040486"/>
            <a:ext cx="805418" cy="363776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25A013-24F6-40A0-BF09-F5EB4A2FF2BE}"/>
              </a:ext>
            </a:extLst>
          </p:cNvPr>
          <p:cNvSpPr/>
          <p:nvPr/>
        </p:nvSpPr>
        <p:spPr>
          <a:xfrm>
            <a:off x="8900337" y="5040487"/>
            <a:ext cx="762000" cy="387355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698E25-820B-7A64-62C5-BAB39238F68C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Example 6: </a:t>
            </a:r>
            <a:r>
              <a:rPr lang="en-US" altLang="zh-CN" dirty="0"/>
              <a:t>Psychology</a:t>
            </a:r>
            <a:r>
              <a:rPr lang="en-US" altLang="zh-CN" sz="4400" dirty="0"/>
              <a:t> Students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AC8744FF-67D6-C2FC-F139-A2A571E802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… X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NOT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AC8744FF-67D6-C2FC-F139-A2A571E80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10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967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63965B5-D966-4A5A-9922-A91205660C16}"/>
              </a:ext>
            </a:extLst>
          </p:cNvPr>
          <p:cNvSpPr txBox="1">
            <a:spLocks/>
          </p:cNvSpPr>
          <p:nvPr/>
        </p:nvSpPr>
        <p:spPr>
          <a:xfrm>
            <a:off x="838200" y="1421035"/>
            <a:ext cx="10515600" cy="5741765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ct val="30000"/>
              </a:spcBef>
              <a:buNone/>
            </a:pPr>
            <a:endParaRPr lang="en-US" sz="2400" dirty="0">
              <a:latin typeface="+mj-lt"/>
            </a:endParaRPr>
          </a:p>
          <a:p>
            <a:pPr marL="0" indent="0">
              <a:lnSpc>
                <a:spcPct val="110000"/>
              </a:lnSpc>
              <a:spcBef>
                <a:spcPct val="30000"/>
              </a:spcBef>
              <a:buNone/>
            </a:pPr>
            <a:r>
              <a:rPr lang="en-US" sz="2400" dirty="0">
                <a:latin typeface="+mj-lt"/>
              </a:rPr>
              <a:t>P(# of students who will obtain a psychology degree is between 17 and 28) </a:t>
            </a:r>
          </a:p>
          <a:p>
            <a:pPr marL="0" indent="0">
              <a:lnSpc>
                <a:spcPct val="110000"/>
              </a:lnSpc>
              <a:spcBef>
                <a:spcPct val="30000"/>
              </a:spcBef>
              <a:buNone/>
            </a:pPr>
            <a:endParaRPr lang="en-US" sz="2400" dirty="0">
              <a:latin typeface="+mj-lt"/>
            </a:endParaRPr>
          </a:p>
          <a:p>
            <a:pPr marL="0" indent="0">
              <a:lnSpc>
                <a:spcPct val="110000"/>
              </a:lnSpc>
              <a:spcBef>
                <a:spcPct val="30000"/>
              </a:spcBef>
              <a:buNone/>
            </a:pPr>
            <a:endParaRPr lang="en-US" sz="2400" dirty="0">
              <a:latin typeface="+mj-lt"/>
            </a:endParaRPr>
          </a:p>
          <a:p>
            <a:pPr marL="0" indent="0">
              <a:lnSpc>
                <a:spcPct val="110000"/>
              </a:lnSpc>
              <a:spcBef>
                <a:spcPct val="30000"/>
              </a:spcBef>
              <a:buNone/>
            </a:pPr>
            <a:r>
              <a:rPr lang="en-US" dirty="0">
                <a:latin typeface="+mj-lt"/>
              </a:rPr>
              <a:t>Accurate answer </a:t>
            </a:r>
          </a:p>
          <a:p>
            <a:pPr marL="0" indent="0">
              <a:lnSpc>
                <a:spcPct val="110000"/>
              </a:lnSpc>
              <a:spcBef>
                <a:spcPct val="30000"/>
              </a:spcBef>
              <a:buNone/>
            </a:pPr>
            <a:endParaRPr lang="en-US" dirty="0">
              <a:latin typeface="+mj-lt"/>
            </a:endParaRPr>
          </a:p>
          <a:p>
            <a:pPr marL="0" indent="0">
              <a:lnSpc>
                <a:spcPct val="110000"/>
              </a:lnSpc>
              <a:spcBef>
                <a:spcPct val="30000"/>
              </a:spcBef>
              <a:buNone/>
            </a:pPr>
            <a:endParaRPr lang="en-US" dirty="0">
              <a:latin typeface="+mj-lt"/>
            </a:endParaRPr>
          </a:p>
          <a:p>
            <a:pPr marL="0" indent="0">
              <a:lnSpc>
                <a:spcPct val="110000"/>
              </a:lnSpc>
              <a:spcBef>
                <a:spcPct val="30000"/>
              </a:spcBef>
              <a:buNone/>
            </a:pPr>
            <a:r>
              <a:rPr lang="en-US" dirty="0">
                <a:latin typeface="+mj-lt"/>
              </a:rPr>
              <a:t>Hands-on answer: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4FB9D5-9112-45A8-AE66-C96D0A648E04}"/>
                  </a:ext>
                </a:extLst>
              </p:cNvPr>
              <p:cNvSpPr txBox="1"/>
              <p:nvPr/>
            </p:nvSpPr>
            <p:spPr>
              <a:xfrm>
                <a:off x="1981200" y="2575946"/>
                <a:ext cx="2895600" cy="735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17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240</m:t>
                              </m:r>
                            </m:den>
                          </m:f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&lt;</m:t>
                          </m:r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28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240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4FB9D5-9112-45A8-AE66-C96D0A648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2575946"/>
                <a:ext cx="2895600" cy="735586"/>
              </a:xfrm>
              <a:prstGeom prst="rect">
                <a:avLst/>
              </a:prstGeom>
              <a:blipFill>
                <a:blip r:embed="rId3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0EBD638-C5C9-4FDF-AAA8-3484CC58EF6C}"/>
                  </a:ext>
                </a:extLst>
              </p:cNvPr>
              <p:cNvSpPr txBox="1"/>
              <p:nvPr/>
            </p:nvSpPr>
            <p:spPr>
              <a:xfrm>
                <a:off x="4435554" y="2787030"/>
                <a:ext cx="28796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0&lt;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𝑍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3.07</m:t>
                          </m:r>
                        </m:e>
                      </m:d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0EBD638-C5C9-4FDF-AAA8-3484CC58E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554" y="2787030"/>
                <a:ext cx="2879649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89B872-684B-421E-9F6F-6F09F9FE885D}"/>
                  </a:ext>
                </a:extLst>
              </p:cNvPr>
              <p:cNvSpPr txBox="1"/>
              <p:nvPr/>
            </p:nvSpPr>
            <p:spPr>
              <a:xfrm>
                <a:off x="2139581" y="4092331"/>
                <a:ext cx="357342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0" smtClean="0">
                          <a:latin typeface="Cambria Math" panose="02040503050406030204" pitchFamily="18" charset="0"/>
                          <a:ea typeface="Cambria Math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sz="2200" smtClean="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𝑍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3.07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𝑍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89B872-684B-421E-9F6F-6F09F9FE8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581" y="4092331"/>
                <a:ext cx="3573425" cy="430887"/>
              </a:xfrm>
              <a:prstGeom prst="rect">
                <a:avLst/>
              </a:prstGeom>
              <a:blipFill>
                <a:blip r:embed="rId6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52830A5-9EE5-4087-9801-B4034E892ABB}"/>
                  </a:ext>
                </a:extLst>
              </p:cNvPr>
              <p:cNvSpPr txBox="1"/>
              <p:nvPr/>
            </p:nvSpPr>
            <p:spPr>
              <a:xfrm>
                <a:off x="2139581" y="4674286"/>
                <a:ext cx="3996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norm</m:t>
                      </m:r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s</m:t>
                      </m:r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dist</m:t>
                      </m:r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(3.07, 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true</m:t>
                      </m:r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)−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0.5</m:t>
                      </m:r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52830A5-9EE5-4087-9801-B4034E892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581" y="4674286"/>
                <a:ext cx="3996514" cy="430887"/>
              </a:xfrm>
              <a:prstGeom prst="rect">
                <a:avLst/>
              </a:prstGeom>
              <a:blipFill>
                <a:blip r:embed="rId7"/>
                <a:stretch>
                  <a:fillRect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071283-6214-4ABF-84B4-EDED5C6DB2BA}"/>
                  </a:ext>
                </a:extLst>
              </p:cNvPr>
              <p:cNvSpPr txBox="1"/>
              <p:nvPr/>
            </p:nvSpPr>
            <p:spPr>
              <a:xfrm>
                <a:off x="5987566" y="4662272"/>
                <a:ext cx="328644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=0.9989</m:t>
                      </m:r>
                      <m:r>
                        <a:rPr lang="en-US" sz="22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/>
                        </a:rPr>
                        <m:t>0.5=0.4989</m:t>
                      </m:r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071283-6214-4ABF-84B4-EDED5C6DB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566" y="4662272"/>
                <a:ext cx="328644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03E6017-1851-4896-B770-DB96D760555A}"/>
                  </a:ext>
                </a:extLst>
              </p:cNvPr>
              <p:cNvSpPr txBox="1"/>
              <p:nvPr/>
            </p:nvSpPr>
            <p:spPr>
              <a:xfrm>
                <a:off x="2173692" y="5788811"/>
                <a:ext cx="21677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/>
                        </a:rPr>
                        <m:t>P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0&lt;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𝑍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  <m:t>&lt;3</m:t>
                          </m:r>
                        </m:e>
                      </m:d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03E6017-1851-4896-B770-DB96D7605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692" y="5788811"/>
                <a:ext cx="2167714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D6A7D5F-179B-492C-AF76-3C23A92D39FC}"/>
                  </a:ext>
                </a:extLst>
              </p:cNvPr>
              <p:cNvSpPr txBox="1"/>
              <p:nvPr/>
            </p:nvSpPr>
            <p:spPr>
              <a:xfrm>
                <a:off x="4137838" y="5591123"/>
                <a:ext cx="1215210" cy="726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99.7%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D6A7D5F-179B-492C-AF76-3C23A92D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838" y="5591123"/>
                <a:ext cx="1215210" cy="726161"/>
              </a:xfrm>
              <a:prstGeom prst="rect">
                <a:avLst/>
              </a:prstGeom>
              <a:blipFill>
                <a:blip r:embed="rId10"/>
                <a:stretch>
                  <a:fillRect r="-3093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C2EDE5-8CA6-4261-B2CE-A13028AB5881}"/>
                  </a:ext>
                </a:extLst>
              </p:cNvPr>
              <p:cNvSpPr txBox="1"/>
              <p:nvPr/>
            </p:nvSpPr>
            <p:spPr>
              <a:xfrm>
                <a:off x="5300769" y="5740688"/>
                <a:ext cx="137359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=0.4985</m:t>
                      </m:r>
                    </m:oMath>
                  </m:oMathPara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C2EDE5-8CA6-4261-B2CE-A13028AB5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769" y="5740688"/>
                <a:ext cx="137359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7D28445F-ED9F-4122-AF74-0DCFDA18A783}"/>
              </a:ext>
            </a:extLst>
          </p:cNvPr>
          <p:cNvSpPr/>
          <p:nvPr/>
        </p:nvSpPr>
        <p:spPr>
          <a:xfrm>
            <a:off x="6320611" y="2787030"/>
            <a:ext cx="613590" cy="43088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14AC0-DDBC-4252-A0D9-6E0F57716C73}"/>
              </a:ext>
            </a:extLst>
          </p:cNvPr>
          <p:cNvSpPr/>
          <p:nvPr/>
        </p:nvSpPr>
        <p:spPr>
          <a:xfrm>
            <a:off x="3772895" y="5735026"/>
            <a:ext cx="306795" cy="538456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A4AA11-4B68-B814-956C-EAA34EA630D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Example 6: </a:t>
            </a:r>
            <a:r>
              <a:rPr lang="en-US" altLang="zh-CN" dirty="0"/>
              <a:t>Psychology</a:t>
            </a:r>
            <a:r>
              <a:rPr lang="en-US" altLang="zh-CN" sz="4400" dirty="0"/>
              <a:t> Students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B6CCB09A-0A44-1494-E5FA-1DC098C1DE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… X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NOT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𝑛𝑜𝑟𝑚𝑎𝑙𝑙𝑦</m:t>
                    </m:r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𝑑𝑖𝑠𝑡𝑟𝑖𝑏𝑢𝑡𝑒𝑑</m:t>
                    </m:r>
                    <m:r>
                      <a:rPr lang="en-US" sz="24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B6CCB09A-0A44-1494-E5FA-1DC098C1D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12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BEF9A2-1759-D590-E69B-AAC04C9DF362}"/>
                  </a:ext>
                </a:extLst>
              </p:cNvPr>
              <p:cNvSpPr txBox="1"/>
              <p:nvPr/>
            </p:nvSpPr>
            <p:spPr>
              <a:xfrm>
                <a:off x="8929914" y="135948"/>
                <a:ext cx="3081741" cy="139102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e>
                        </m:acc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</m:t>
                    </m:r>
                  </m:oMath>
                </a14:m>
                <a:r>
                  <a:rPr lang="en-US" sz="2200" dirty="0">
                    <a:ea typeface="Cambria Math" panose="02040503050406030204" pitchFamily="18" charset="0"/>
                  </a:rPr>
                  <a:t>1</a:t>
                </a:r>
              </a:p>
              <a:p>
                <a:pPr algn="ctr"/>
                <a:endParaRPr lang="en-US" sz="50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</m:acc>
                        </m:sub>
                      </m:sSub>
                      <m:r>
                        <a:rPr lang="en-US" sz="2200">
                          <a:latin typeface="Cambria Math" panose="02040503050406030204" pitchFamily="18" charset="0"/>
                        </a:rPr>
                        <m:t>=0.015</m:t>
                      </m:r>
                    </m:oMath>
                  </m:oMathPara>
                </a14:m>
                <a:endParaRPr lang="en-US" sz="2200" dirty="0">
                  <a:ea typeface="Cambria Math" panose="02040503050406030204" pitchFamily="18" charset="0"/>
                </a:endParaRPr>
              </a:p>
              <a:p>
                <a:pPr algn="ctr"/>
                <a:endParaRPr lang="en-US" sz="50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</m:acc>
                      <m:r>
                        <a:rPr lang="en-US" sz="2200">
                          <a:latin typeface="Cambria Math"/>
                        </a:rPr>
                        <m:t>~</m:t>
                      </m:r>
                      <m:r>
                        <a:rPr lang="en-US" sz="2200" i="1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0.071, 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0.015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200" dirty="0">
                  <a:ea typeface="Cambria Math" panose="02040503050406030204" pitchFamily="18" charset="0"/>
                </a:endParaRPr>
              </a:p>
              <a:p>
                <a:pPr algn="ctr"/>
                <a:endParaRPr lang="en-US" sz="5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BEF9A2-1759-D590-E69B-AAC04C9DF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914" y="135948"/>
                <a:ext cx="3081741" cy="1391022"/>
              </a:xfrm>
              <a:prstGeom prst="rect">
                <a:avLst/>
              </a:prstGeom>
              <a:blipFill>
                <a:blip r:embed="rId13"/>
                <a:stretch>
                  <a:fillRect t="-270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303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30" grpId="0"/>
      <p:bldP spid="31" grpId="0"/>
      <p:bldP spid="32" grpId="0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5A005-9CB6-47BD-4D94-D9FBC874A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071AA8D-4958-98D1-57E5-489C32C95634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Sampling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83717CE2-08E2-848B-5F36-8ADDCAAE3E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How to guess the population mean: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en-US" sz="2400" dirty="0"/>
                  <a:t> </a:t>
                </a:r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83717CE2-08E2-848B-5F36-8ADDCAAE3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3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36">
            <a:extLst>
              <a:ext uri="{FF2B5EF4-FFF2-40B4-BE49-F238E27FC236}">
                <a16:creationId xmlns:a16="http://schemas.microsoft.com/office/drawing/2014/main" id="{0F80CD38-4F6A-8E3D-C1DC-5F7EEE47A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4186" y="2161098"/>
            <a:ext cx="2057400" cy="348615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325">
                <a:extLst>
                  <a:ext uri="{FF2B5EF4-FFF2-40B4-BE49-F238E27FC236}">
                    <a16:creationId xmlns:a16="http://schemas.microsoft.com/office/drawing/2014/main" id="{575D607F-1C70-E327-3FDC-08162DC81D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2764" y="4057453"/>
                <a:ext cx="467885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325">
                <a:extLst>
                  <a:ext uri="{FF2B5EF4-FFF2-40B4-BE49-F238E27FC236}">
                    <a16:creationId xmlns:a16="http://schemas.microsoft.com/office/drawing/2014/main" id="{575D607F-1C70-E327-3FDC-08162DC81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62764" y="4057453"/>
                <a:ext cx="46788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321">
            <a:extLst>
              <a:ext uri="{FF2B5EF4-FFF2-40B4-BE49-F238E27FC236}">
                <a16:creationId xmlns:a16="http://schemas.microsoft.com/office/drawing/2014/main" id="{8080CAA5-14D3-103B-7F19-3B5F9AB2A1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127" y="2267092"/>
            <a:ext cx="196098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/>
              <a:t>Population</a:t>
            </a:r>
          </a:p>
        </p:txBody>
      </p:sp>
      <p:grpSp>
        <p:nvGrpSpPr>
          <p:cNvPr id="12" name="Group 326">
            <a:extLst>
              <a:ext uri="{FF2B5EF4-FFF2-40B4-BE49-F238E27FC236}">
                <a16:creationId xmlns:a16="http://schemas.microsoft.com/office/drawing/2014/main" id="{23AA7653-8A43-F107-686B-D1D831DDB911}"/>
              </a:ext>
            </a:extLst>
          </p:cNvPr>
          <p:cNvGrpSpPr>
            <a:grpSpLocks/>
          </p:cNvGrpSpPr>
          <p:nvPr/>
        </p:nvGrpSpPr>
        <p:grpSpPr bwMode="auto">
          <a:xfrm>
            <a:off x="4759937" y="2389698"/>
            <a:ext cx="1627585" cy="3086100"/>
            <a:chOff x="1008" y="1008"/>
            <a:chExt cx="1367" cy="2592"/>
          </a:xfrm>
        </p:grpSpPr>
        <p:sp>
          <p:nvSpPr>
            <p:cNvPr id="333" name="Oval 327">
              <a:extLst>
                <a:ext uri="{FF2B5EF4-FFF2-40B4-BE49-F238E27FC236}">
                  <a16:creationId xmlns:a16="http://schemas.microsoft.com/office/drawing/2014/main" id="{D8099FC4-881C-0F87-2138-CAB9353F80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230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35" name="Oval 328">
              <a:extLst>
                <a:ext uri="{FF2B5EF4-FFF2-40B4-BE49-F238E27FC236}">
                  <a16:creationId xmlns:a16="http://schemas.microsoft.com/office/drawing/2014/main" id="{7FAD8AEB-B7E3-BD28-7F4D-6F3C7BBB592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5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36" name="Oval 329">
              <a:extLst>
                <a:ext uri="{FF2B5EF4-FFF2-40B4-BE49-F238E27FC236}">
                  <a16:creationId xmlns:a16="http://schemas.microsoft.com/office/drawing/2014/main" id="{49D39C9F-1A5B-3B39-E4D4-477202105B7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25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37" name="Oval 330">
              <a:extLst>
                <a:ext uri="{FF2B5EF4-FFF2-40B4-BE49-F238E27FC236}">
                  <a16:creationId xmlns:a16="http://schemas.microsoft.com/office/drawing/2014/main" id="{CAC4922F-B1BB-F8A0-87F4-EEB8C618B0A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" y="26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38" name="Oval 331">
              <a:extLst>
                <a:ext uri="{FF2B5EF4-FFF2-40B4-BE49-F238E27FC236}">
                  <a16:creationId xmlns:a16="http://schemas.microsoft.com/office/drawing/2014/main" id="{A0C0A832-8157-4BEA-4DAB-989A7FA189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27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39" name="Oval 332">
              <a:extLst>
                <a:ext uri="{FF2B5EF4-FFF2-40B4-BE49-F238E27FC236}">
                  <a16:creationId xmlns:a16="http://schemas.microsoft.com/office/drawing/2014/main" id="{64B8B036-D09B-4FD8-8BA5-7660CE9C80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28" y="32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40" name="Oval 333">
              <a:extLst>
                <a:ext uri="{FF2B5EF4-FFF2-40B4-BE49-F238E27FC236}">
                  <a16:creationId xmlns:a16="http://schemas.microsoft.com/office/drawing/2014/main" id="{0AD3C7E4-80D3-4A95-3DF3-666B8360C0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297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41" name="Oval 334">
              <a:extLst>
                <a:ext uri="{FF2B5EF4-FFF2-40B4-BE49-F238E27FC236}">
                  <a16:creationId xmlns:a16="http://schemas.microsoft.com/office/drawing/2014/main" id="{AF2B4825-5D39-29B6-DC4C-615BFE4025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42" name="Oval 335">
              <a:extLst>
                <a:ext uri="{FF2B5EF4-FFF2-40B4-BE49-F238E27FC236}">
                  <a16:creationId xmlns:a16="http://schemas.microsoft.com/office/drawing/2014/main" id="{F7777B56-F513-5E61-5620-86AAB791F1A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33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43" name="Oval 336">
              <a:extLst>
                <a:ext uri="{FF2B5EF4-FFF2-40B4-BE49-F238E27FC236}">
                  <a16:creationId xmlns:a16="http://schemas.microsoft.com/office/drawing/2014/main" id="{22AF952F-E564-6913-0B72-DB25BB038D4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48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44" name="Oval 337">
              <a:extLst>
                <a:ext uri="{FF2B5EF4-FFF2-40B4-BE49-F238E27FC236}">
                  <a16:creationId xmlns:a16="http://schemas.microsoft.com/office/drawing/2014/main" id="{058251A8-5905-604D-EA38-DC49761320A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68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45" name="Oval 338">
              <a:extLst>
                <a:ext uri="{FF2B5EF4-FFF2-40B4-BE49-F238E27FC236}">
                  <a16:creationId xmlns:a16="http://schemas.microsoft.com/office/drawing/2014/main" id="{E6A426D9-DD21-27EB-0B13-D060D244A1A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46" name="Oval 339">
              <a:extLst>
                <a:ext uri="{FF2B5EF4-FFF2-40B4-BE49-F238E27FC236}">
                  <a16:creationId xmlns:a16="http://schemas.microsoft.com/office/drawing/2014/main" id="{1F338C6D-8F94-DD24-066F-914D7656C4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47" name="Oval 340">
              <a:extLst>
                <a:ext uri="{FF2B5EF4-FFF2-40B4-BE49-F238E27FC236}">
                  <a16:creationId xmlns:a16="http://schemas.microsoft.com/office/drawing/2014/main" id="{76DD4DFC-38B5-8397-7179-2174187184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48" name="Oval 341">
              <a:extLst>
                <a:ext uri="{FF2B5EF4-FFF2-40B4-BE49-F238E27FC236}">
                  <a16:creationId xmlns:a16="http://schemas.microsoft.com/office/drawing/2014/main" id="{05225493-F084-593F-6EB1-073A2FF51CA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235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49" name="Oval 342">
              <a:extLst>
                <a:ext uri="{FF2B5EF4-FFF2-40B4-BE49-F238E27FC236}">
                  <a16:creationId xmlns:a16="http://schemas.microsoft.com/office/drawing/2014/main" id="{323420A8-EE1A-E1AE-B511-77D83A9FC0B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08" y="25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50" name="Oval 343">
              <a:extLst>
                <a:ext uri="{FF2B5EF4-FFF2-40B4-BE49-F238E27FC236}">
                  <a16:creationId xmlns:a16="http://schemas.microsoft.com/office/drawing/2014/main" id="{BE4518FB-BDD6-434A-2A0E-F8E5727DCBE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51" name="Oval 344">
              <a:extLst>
                <a:ext uri="{FF2B5EF4-FFF2-40B4-BE49-F238E27FC236}">
                  <a16:creationId xmlns:a16="http://schemas.microsoft.com/office/drawing/2014/main" id="{EA76D91B-F78E-EB8F-D136-EDC057C9940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30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52" name="Oval 345">
              <a:extLst>
                <a:ext uri="{FF2B5EF4-FFF2-40B4-BE49-F238E27FC236}">
                  <a16:creationId xmlns:a16="http://schemas.microsoft.com/office/drawing/2014/main" id="{F3990F01-4F02-A5B1-68F8-FC108CE75E1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27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53" name="Oval 346">
              <a:extLst>
                <a:ext uri="{FF2B5EF4-FFF2-40B4-BE49-F238E27FC236}">
                  <a16:creationId xmlns:a16="http://schemas.microsoft.com/office/drawing/2014/main" id="{EFF9F68E-9772-2CAD-BCDE-01B9DDA4B34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230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54" name="Oval 347">
              <a:extLst>
                <a:ext uri="{FF2B5EF4-FFF2-40B4-BE49-F238E27FC236}">
                  <a16:creationId xmlns:a16="http://schemas.microsoft.com/office/drawing/2014/main" id="{39A8B90A-979B-77CC-2149-F82FBA2B936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31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55" name="Oval 348">
              <a:extLst>
                <a:ext uri="{FF2B5EF4-FFF2-40B4-BE49-F238E27FC236}">
                  <a16:creationId xmlns:a16="http://schemas.microsoft.com/office/drawing/2014/main" id="{B6B1E379-1A17-122E-0703-FD5250673AB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12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56" name="Oval 349">
              <a:extLst>
                <a:ext uri="{FF2B5EF4-FFF2-40B4-BE49-F238E27FC236}">
                  <a16:creationId xmlns:a16="http://schemas.microsoft.com/office/drawing/2014/main" id="{C6A0F515-A107-16A1-5D5F-C2936071D80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48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57" name="Oval 350">
              <a:extLst>
                <a:ext uri="{FF2B5EF4-FFF2-40B4-BE49-F238E27FC236}">
                  <a16:creationId xmlns:a16="http://schemas.microsoft.com/office/drawing/2014/main" id="{860D43DF-B9A9-AC03-F977-0C62DC21CCC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58" name="Oval 351">
              <a:extLst>
                <a:ext uri="{FF2B5EF4-FFF2-40B4-BE49-F238E27FC236}">
                  <a16:creationId xmlns:a16="http://schemas.microsoft.com/office/drawing/2014/main" id="{CD10AD70-9C3D-B6F6-63C6-B151109D07D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59" name="Oval 352">
              <a:extLst>
                <a:ext uri="{FF2B5EF4-FFF2-40B4-BE49-F238E27FC236}">
                  <a16:creationId xmlns:a16="http://schemas.microsoft.com/office/drawing/2014/main" id="{42AD01EF-30D0-A1BB-1EB0-F64FF61FC1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230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60" name="Oval 353">
              <a:extLst>
                <a:ext uri="{FF2B5EF4-FFF2-40B4-BE49-F238E27FC236}">
                  <a16:creationId xmlns:a16="http://schemas.microsoft.com/office/drawing/2014/main" id="{BE7D823E-BFCE-972E-6DF7-C64FCCEF3F5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225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61" name="Oval 354">
              <a:extLst>
                <a:ext uri="{FF2B5EF4-FFF2-40B4-BE49-F238E27FC236}">
                  <a16:creationId xmlns:a16="http://schemas.microsoft.com/office/drawing/2014/main" id="{BEB64A92-06A1-1059-02FA-F8D8B6256BE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235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62" name="Oval 355">
              <a:extLst>
                <a:ext uri="{FF2B5EF4-FFF2-40B4-BE49-F238E27FC236}">
                  <a16:creationId xmlns:a16="http://schemas.microsoft.com/office/drawing/2014/main" id="{0CAB0B9C-35C0-5803-FE38-B60A6B0FCC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63" name="Oval 356">
              <a:extLst>
                <a:ext uri="{FF2B5EF4-FFF2-40B4-BE49-F238E27FC236}">
                  <a16:creationId xmlns:a16="http://schemas.microsoft.com/office/drawing/2014/main" id="{7E95FEAA-12BE-A0C8-B9C1-B2BC827B52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29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64" name="Oval 357">
              <a:extLst>
                <a:ext uri="{FF2B5EF4-FFF2-40B4-BE49-F238E27FC236}">
                  <a16:creationId xmlns:a16="http://schemas.microsoft.com/office/drawing/2014/main" id="{3AF20B4E-9462-66EC-A262-FDC7F6ACBDA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68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65" name="Oval 358">
              <a:extLst>
                <a:ext uri="{FF2B5EF4-FFF2-40B4-BE49-F238E27FC236}">
                  <a16:creationId xmlns:a16="http://schemas.microsoft.com/office/drawing/2014/main" id="{93A38ABF-E7B7-FB9C-240F-639E25091E0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56" y="22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66" name="Oval 359">
              <a:extLst>
                <a:ext uri="{FF2B5EF4-FFF2-40B4-BE49-F238E27FC236}">
                  <a16:creationId xmlns:a16="http://schemas.microsoft.com/office/drawing/2014/main" id="{035D64A9-C64A-497C-39D5-6056EACEE7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30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67" name="Oval 360">
              <a:extLst>
                <a:ext uri="{FF2B5EF4-FFF2-40B4-BE49-F238E27FC236}">
                  <a16:creationId xmlns:a16="http://schemas.microsoft.com/office/drawing/2014/main" id="{D15EFCF3-535D-7E60-EDCE-BCD89011458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2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68" name="Oval 361">
              <a:extLst>
                <a:ext uri="{FF2B5EF4-FFF2-40B4-BE49-F238E27FC236}">
                  <a16:creationId xmlns:a16="http://schemas.microsoft.com/office/drawing/2014/main" id="{24C2012A-07DF-52E3-4E76-7F32919A6B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13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69" name="Oval 362">
              <a:extLst>
                <a:ext uri="{FF2B5EF4-FFF2-40B4-BE49-F238E27FC236}">
                  <a16:creationId xmlns:a16="http://schemas.microsoft.com/office/drawing/2014/main" id="{865B8C4D-8097-8B92-D865-C07FCFB6916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70" name="Oval 363">
              <a:extLst>
                <a:ext uri="{FF2B5EF4-FFF2-40B4-BE49-F238E27FC236}">
                  <a16:creationId xmlns:a16="http://schemas.microsoft.com/office/drawing/2014/main" id="{0D43DCE8-CCE7-BEEE-04E5-CDC8C21246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71" name="Oval 364">
              <a:extLst>
                <a:ext uri="{FF2B5EF4-FFF2-40B4-BE49-F238E27FC236}">
                  <a16:creationId xmlns:a16="http://schemas.microsoft.com/office/drawing/2014/main" id="{A100D49E-E208-6B25-1F7D-80DD399DF4A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72" name="Oval 365">
              <a:extLst>
                <a:ext uri="{FF2B5EF4-FFF2-40B4-BE49-F238E27FC236}">
                  <a16:creationId xmlns:a16="http://schemas.microsoft.com/office/drawing/2014/main" id="{E73B070B-7CC1-367A-C2D5-73A89BEE3A5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73" name="Oval 366">
              <a:extLst>
                <a:ext uri="{FF2B5EF4-FFF2-40B4-BE49-F238E27FC236}">
                  <a16:creationId xmlns:a16="http://schemas.microsoft.com/office/drawing/2014/main" id="{66851C33-C26A-6B36-6D01-09B17C78AA7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4" y="216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74" name="Oval 367">
              <a:extLst>
                <a:ext uri="{FF2B5EF4-FFF2-40B4-BE49-F238E27FC236}">
                  <a16:creationId xmlns:a16="http://schemas.microsoft.com/office/drawing/2014/main" id="{2BAEDD9E-9E45-D126-8E25-14C6D94D6EA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22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75" name="Oval 368">
              <a:extLst>
                <a:ext uri="{FF2B5EF4-FFF2-40B4-BE49-F238E27FC236}">
                  <a16:creationId xmlns:a16="http://schemas.microsoft.com/office/drawing/2014/main" id="{29DD8C8E-2F82-8123-CB69-E09568B1C19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26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76" name="Oval 369">
              <a:extLst>
                <a:ext uri="{FF2B5EF4-FFF2-40B4-BE49-F238E27FC236}">
                  <a16:creationId xmlns:a16="http://schemas.microsoft.com/office/drawing/2014/main" id="{14A5D909-4F0B-6E4A-B6CF-C69E584DA8A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77" name="Oval 370">
              <a:extLst>
                <a:ext uri="{FF2B5EF4-FFF2-40B4-BE49-F238E27FC236}">
                  <a16:creationId xmlns:a16="http://schemas.microsoft.com/office/drawing/2014/main" id="{8A8C7F2D-BFC0-28FB-6C6E-BE40B9A0EF2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78" name="Oval 371">
              <a:extLst>
                <a:ext uri="{FF2B5EF4-FFF2-40B4-BE49-F238E27FC236}">
                  <a16:creationId xmlns:a16="http://schemas.microsoft.com/office/drawing/2014/main" id="{A363FF92-0B2E-1473-34D0-AE512565E7B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8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79" name="Oval 372">
              <a:extLst>
                <a:ext uri="{FF2B5EF4-FFF2-40B4-BE49-F238E27FC236}">
                  <a16:creationId xmlns:a16="http://schemas.microsoft.com/office/drawing/2014/main" id="{819AF804-30B7-B60A-E25C-718C100A9D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0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80" name="Oval 373">
              <a:extLst>
                <a:ext uri="{FF2B5EF4-FFF2-40B4-BE49-F238E27FC236}">
                  <a16:creationId xmlns:a16="http://schemas.microsoft.com/office/drawing/2014/main" id="{53DEF5B0-A1D6-5A37-752C-90CE763E4C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12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81" name="Oval 374">
              <a:extLst>
                <a:ext uri="{FF2B5EF4-FFF2-40B4-BE49-F238E27FC236}">
                  <a16:creationId xmlns:a16="http://schemas.microsoft.com/office/drawing/2014/main" id="{A058B408-2E27-2344-F20B-4AA68A3FED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4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82" name="Oval 375">
              <a:extLst>
                <a:ext uri="{FF2B5EF4-FFF2-40B4-BE49-F238E27FC236}">
                  <a16:creationId xmlns:a16="http://schemas.microsoft.com/office/drawing/2014/main" id="{79BD42D7-9AF6-2587-F23F-D228E3802AB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83" name="Oval 376">
              <a:extLst>
                <a:ext uri="{FF2B5EF4-FFF2-40B4-BE49-F238E27FC236}">
                  <a16:creationId xmlns:a16="http://schemas.microsoft.com/office/drawing/2014/main" id="{9AE7B265-8F92-C94F-D160-055F334FCD8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27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84" name="Oval 377">
              <a:extLst>
                <a:ext uri="{FF2B5EF4-FFF2-40B4-BE49-F238E27FC236}">
                  <a16:creationId xmlns:a16="http://schemas.microsoft.com/office/drawing/2014/main" id="{36DF363B-0D32-4504-4D48-31213EB1AB6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26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85" name="Oval 378">
              <a:extLst>
                <a:ext uri="{FF2B5EF4-FFF2-40B4-BE49-F238E27FC236}">
                  <a16:creationId xmlns:a16="http://schemas.microsoft.com/office/drawing/2014/main" id="{DCE1DD1D-D5B1-7573-8AA6-96D20ACE84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28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86" name="Oval 379">
              <a:extLst>
                <a:ext uri="{FF2B5EF4-FFF2-40B4-BE49-F238E27FC236}">
                  <a16:creationId xmlns:a16="http://schemas.microsoft.com/office/drawing/2014/main" id="{5FDCEEC7-B7E2-07E9-349F-56986272BE9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88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87" name="Oval 380">
              <a:extLst>
                <a:ext uri="{FF2B5EF4-FFF2-40B4-BE49-F238E27FC236}">
                  <a16:creationId xmlns:a16="http://schemas.microsoft.com/office/drawing/2014/main" id="{BA8A1273-3F80-9F7D-AA0A-5A39F2AFCB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33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88" name="Oval 381">
              <a:extLst>
                <a:ext uri="{FF2B5EF4-FFF2-40B4-BE49-F238E27FC236}">
                  <a16:creationId xmlns:a16="http://schemas.microsoft.com/office/drawing/2014/main" id="{08412E8E-1AB5-C58A-AF47-C7C49E6A9B4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307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89" name="Oval 382">
              <a:extLst>
                <a:ext uri="{FF2B5EF4-FFF2-40B4-BE49-F238E27FC236}">
                  <a16:creationId xmlns:a16="http://schemas.microsoft.com/office/drawing/2014/main" id="{747CB2A0-0390-DA0F-7FDB-A7BD4CEBB38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56" y="25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90" name="Oval 383">
              <a:extLst>
                <a:ext uri="{FF2B5EF4-FFF2-40B4-BE49-F238E27FC236}">
                  <a16:creationId xmlns:a16="http://schemas.microsoft.com/office/drawing/2014/main" id="{190A888C-4C9E-4616-1FEB-7E8D6125F5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34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91" name="Oval 384">
              <a:extLst>
                <a:ext uri="{FF2B5EF4-FFF2-40B4-BE49-F238E27FC236}">
                  <a16:creationId xmlns:a16="http://schemas.microsoft.com/office/drawing/2014/main" id="{12EB9456-102C-1215-8100-A849DBFCDB8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5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92" name="Oval 385">
              <a:extLst>
                <a:ext uri="{FF2B5EF4-FFF2-40B4-BE49-F238E27FC236}">
                  <a16:creationId xmlns:a16="http://schemas.microsoft.com/office/drawing/2014/main" id="{4BCEBDB9-E651-A760-2103-089E6AD48CA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177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93" name="Oval 386">
              <a:extLst>
                <a:ext uri="{FF2B5EF4-FFF2-40B4-BE49-F238E27FC236}">
                  <a16:creationId xmlns:a16="http://schemas.microsoft.com/office/drawing/2014/main" id="{09E08D23-7366-0158-9677-2F01B32C47D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94" name="Oval 387">
              <a:extLst>
                <a:ext uri="{FF2B5EF4-FFF2-40B4-BE49-F238E27FC236}">
                  <a16:creationId xmlns:a16="http://schemas.microsoft.com/office/drawing/2014/main" id="{9993E53C-55C7-39E0-9472-BDE20DD669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95" name="Oval 388">
              <a:extLst>
                <a:ext uri="{FF2B5EF4-FFF2-40B4-BE49-F238E27FC236}">
                  <a16:creationId xmlns:a16="http://schemas.microsoft.com/office/drawing/2014/main" id="{3FCC241C-6DBA-9E15-E2B0-4FCF97BB4BC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96" name="Oval 389">
              <a:extLst>
                <a:ext uri="{FF2B5EF4-FFF2-40B4-BE49-F238E27FC236}">
                  <a16:creationId xmlns:a16="http://schemas.microsoft.com/office/drawing/2014/main" id="{299452D3-9588-C8EC-A791-0BC10832FDB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22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97" name="Oval 390">
              <a:extLst>
                <a:ext uri="{FF2B5EF4-FFF2-40B4-BE49-F238E27FC236}">
                  <a16:creationId xmlns:a16="http://schemas.microsoft.com/office/drawing/2014/main" id="{41343E20-A817-22FF-B762-943FFE4998A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98" name="Oval 391">
              <a:extLst>
                <a:ext uri="{FF2B5EF4-FFF2-40B4-BE49-F238E27FC236}">
                  <a16:creationId xmlns:a16="http://schemas.microsoft.com/office/drawing/2014/main" id="{0E5C5318-D431-3C26-49AA-417327B647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4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99" name="Oval 392">
              <a:extLst>
                <a:ext uri="{FF2B5EF4-FFF2-40B4-BE49-F238E27FC236}">
                  <a16:creationId xmlns:a16="http://schemas.microsoft.com/office/drawing/2014/main" id="{2AF875B2-8496-6D9D-6225-D48200AB1D2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4" y="25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00" name="Oval 393">
              <a:extLst>
                <a:ext uri="{FF2B5EF4-FFF2-40B4-BE49-F238E27FC236}">
                  <a16:creationId xmlns:a16="http://schemas.microsoft.com/office/drawing/2014/main" id="{3208F329-ACED-8D35-393F-44D2D826AF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25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01" name="Oval 394">
              <a:extLst>
                <a:ext uri="{FF2B5EF4-FFF2-40B4-BE49-F238E27FC236}">
                  <a16:creationId xmlns:a16="http://schemas.microsoft.com/office/drawing/2014/main" id="{193418E0-708E-D4ED-EFFF-7B090B1CD2A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02" name="Oval 395">
              <a:extLst>
                <a:ext uri="{FF2B5EF4-FFF2-40B4-BE49-F238E27FC236}">
                  <a16:creationId xmlns:a16="http://schemas.microsoft.com/office/drawing/2014/main" id="{932B3495-43F2-5B18-FF44-3C1237F069B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03" name="Oval 396">
              <a:extLst>
                <a:ext uri="{FF2B5EF4-FFF2-40B4-BE49-F238E27FC236}">
                  <a16:creationId xmlns:a16="http://schemas.microsoft.com/office/drawing/2014/main" id="{6F378834-6011-55AA-BE7B-FE9A766966A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28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04" name="Oval 397">
              <a:extLst>
                <a:ext uri="{FF2B5EF4-FFF2-40B4-BE49-F238E27FC236}">
                  <a16:creationId xmlns:a16="http://schemas.microsoft.com/office/drawing/2014/main" id="{96FF73D6-59FF-10F5-1C16-8F6B7C497B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4" y="24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05" name="Oval 398">
              <a:extLst>
                <a:ext uri="{FF2B5EF4-FFF2-40B4-BE49-F238E27FC236}">
                  <a16:creationId xmlns:a16="http://schemas.microsoft.com/office/drawing/2014/main" id="{B3976921-FA36-FDDC-434C-5AD46A2B1C5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25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06" name="Oval 399">
              <a:extLst>
                <a:ext uri="{FF2B5EF4-FFF2-40B4-BE49-F238E27FC236}">
                  <a16:creationId xmlns:a16="http://schemas.microsoft.com/office/drawing/2014/main" id="{E95EC689-E432-3F84-90E3-6C786AC20B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07" name="Oval 400">
              <a:extLst>
                <a:ext uri="{FF2B5EF4-FFF2-40B4-BE49-F238E27FC236}">
                  <a16:creationId xmlns:a16="http://schemas.microsoft.com/office/drawing/2014/main" id="{F2C87999-D194-0269-352E-96770E643D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22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08" name="Oval 401">
              <a:extLst>
                <a:ext uri="{FF2B5EF4-FFF2-40B4-BE49-F238E27FC236}">
                  <a16:creationId xmlns:a16="http://schemas.microsoft.com/office/drawing/2014/main" id="{C171EB83-36D9-CA07-1118-965FB7837D1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216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09" name="Oval 402">
              <a:extLst>
                <a:ext uri="{FF2B5EF4-FFF2-40B4-BE49-F238E27FC236}">
                  <a16:creationId xmlns:a16="http://schemas.microsoft.com/office/drawing/2014/main" id="{4CA82410-8A0B-7A80-1437-1E1F67F25DA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225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10" name="Oval 403">
              <a:extLst>
                <a:ext uri="{FF2B5EF4-FFF2-40B4-BE49-F238E27FC236}">
                  <a16:creationId xmlns:a16="http://schemas.microsoft.com/office/drawing/2014/main" id="{8FC3656A-1A32-7955-BCC6-9E24382C4D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11" name="Oval 404">
              <a:extLst>
                <a:ext uri="{FF2B5EF4-FFF2-40B4-BE49-F238E27FC236}">
                  <a16:creationId xmlns:a16="http://schemas.microsoft.com/office/drawing/2014/main" id="{D778C2FB-C2FA-089B-6AAD-E227C58457F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12" name="Oval 405">
              <a:extLst>
                <a:ext uri="{FF2B5EF4-FFF2-40B4-BE49-F238E27FC236}">
                  <a16:creationId xmlns:a16="http://schemas.microsoft.com/office/drawing/2014/main" id="{5DCA9832-8ABF-27C6-B3BE-7C20170083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13" name="Oval 406">
              <a:extLst>
                <a:ext uri="{FF2B5EF4-FFF2-40B4-BE49-F238E27FC236}">
                  <a16:creationId xmlns:a16="http://schemas.microsoft.com/office/drawing/2014/main" id="{9F6FBA27-C29D-41EF-B25F-2BA7C96376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6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14" name="Oval 407">
              <a:extLst>
                <a:ext uri="{FF2B5EF4-FFF2-40B4-BE49-F238E27FC236}">
                  <a16:creationId xmlns:a16="http://schemas.microsoft.com/office/drawing/2014/main" id="{448E3080-B530-7333-DA82-4754186360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15" name="Oval 408">
              <a:extLst>
                <a:ext uri="{FF2B5EF4-FFF2-40B4-BE49-F238E27FC236}">
                  <a16:creationId xmlns:a16="http://schemas.microsoft.com/office/drawing/2014/main" id="{CD2FB2A3-B8F8-5D20-2274-AEF9A0E74BD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77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16" name="Oval 409">
              <a:extLst>
                <a:ext uri="{FF2B5EF4-FFF2-40B4-BE49-F238E27FC236}">
                  <a16:creationId xmlns:a16="http://schemas.microsoft.com/office/drawing/2014/main" id="{BFC9AE61-27A2-3E45-E145-145B095B9EC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17" name="Oval 410">
              <a:extLst>
                <a:ext uri="{FF2B5EF4-FFF2-40B4-BE49-F238E27FC236}">
                  <a16:creationId xmlns:a16="http://schemas.microsoft.com/office/drawing/2014/main" id="{9E187C82-1509-FAA4-6AC1-9A59FBB1DF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4" y="235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18" name="Oval 411">
              <a:extLst>
                <a:ext uri="{FF2B5EF4-FFF2-40B4-BE49-F238E27FC236}">
                  <a16:creationId xmlns:a16="http://schemas.microsoft.com/office/drawing/2014/main" id="{513F501A-4DDD-4BB5-09C6-39DF5AC7DF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19" name="Oval 412">
              <a:extLst>
                <a:ext uri="{FF2B5EF4-FFF2-40B4-BE49-F238E27FC236}">
                  <a16:creationId xmlns:a16="http://schemas.microsoft.com/office/drawing/2014/main" id="{EE1A82B0-B0AF-9CE9-7B97-013B6668527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15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20" name="Oval 413">
              <a:extLst>
                <a:ext uri="{FF2B5EF4-FFF2-40B4-BE49-F238E27FC236}">
                  <a16:creationId xmlns:a16="http://schemas.microsoft.com/office/drawing/2014/main" id="{9D169F37-94A2-4A2D-3290-D7DA1BE7D5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21" name="Oval 414">
              <a:extLst>
                <a:ext uri="{FF2B5EF4-FFF2-40B4-BE49-F238E27FC236}">
                  <a16:creationId xmlns:a16="http://schemas.microsoft.com/office/drawing/2014/main" id="{442DDE77-C483-04E8-4BB5-27374CC5126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216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22" name="Oval 415">
              <a:extLst>
                <a:ext uri="{FF2B5EF4-FFF2-40B4-BE49-F238E27FC236}">
                  <a16:creationId xmlns:a16="http://schemas.microsoft.com/office/drawing/2014/main" id="{D61F24E0-5077-5A84-BFBA-0F06FB87EC7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23" name="Oval 416">
              <a:extLst>
                <a:ext uri="{FF2B5EF4-FFF2-40B4-BE49-F238E27FC236}">
                  <a16:creationId xmlns:a16="http://schemas.microsoft.com/office/drawing/2014/main" id="{9243AAFF-ECDD-B1E4-67C6-801BCB6C8F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24" name="Oval 417">
              <a:extLst>
                <a:ext uri="{FF2B5EF4-FFF2-40B4-BE49-F238E27FC236}">
                  <a16:creationId xmlns:a16="http://schemas.microsoft.com/office/drawing/2014/main" id="{77D9103B-8E74-4680-0E21-205B8164BDE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225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25" name="Oval 418">
              <a:extLst>
                <a:ext uri="{FF2B5EF4-FFF2-40B4-BE49-F238E27FC236}">
                  <a16:creationId xmlns:a16="http://schemas.microsoft.com/office/drawing/2014/main" id="{7EB8978B-0F9C-862E-9183-E9F7394F3F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" y="13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26" name="Oval 419">
              <a:extLst>
                <a:ext uri="{FF2B5EF4-FFF2-40B4-BE49-F238E27FC236}">
                  <a16:creationId xmlns:a16="http://schemas.microsoft.com/office/drawing/2014/main" id="{A0D458B6-8237-28D8-C275-60AB464FA3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27" name="Oval 420">
              <a:extLst>
                <a:ext uri="{FF2B5EF4-FFF2-40B4-BE49-F238E27FC236}">
                  <a16:creationId xmlns:a16="http://schemas.microsoft.com/office/drawing/2014/main" id="{6F7D975C-1B35-C3FC-8E77-64F18F4D56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28" name="Oval 421">
              <a:extLst>
                <a:ext uri="{FF2B5EF4-FFF2-40B4-BE49-F238E27FC236}">
                  <a16:creationId xmlns:a16="http://schemas.microsoft.com/office/drawing/2014/main" id="{E9BD0BCD-6B55-2586-DD13-85406E7892E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29" name="Oval 422">
              <a:extLst>
                <a:ext uri="{FF2B5EF4-FFF2-40B4-BE49-F238E27FC236}">
                  <a16:creationId xmlns:a16="http://schemas.microsoft.com/office/drawing/2014/main" id="{5A11F7EC-B66B-B293-E1F2-432A7396C5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4" y="14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30" name="Oval 423">
              <a:extLst>
                <a:ext uri="{FF2B5EF4-FFF2-40B4-BE49-F238E27FC236}">
                  <a16:creationId xmlns:a16="http://schemas.microsoft.com/office/drawing/2014/main" id="{37DD04BC-421A-DE71-8496-C32A3453436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2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31" name="Oval 424">
              <a:extLst>
                <a:ext uri="{FF2B5EF4-FFF2-40B4-BE49-F238E27FC236}">
                  <a16:creationId xmlns:a16="http://schemas.microsoft.com/office/drawing/2014/main" id="{5AE7B0F1-270C-A5E7-8673-C8818CCD84C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32" name="Oval 425">
              <a:extLst>
                <a:ext uri="{FF2B5EF4-FFF2-40B4-BE49-F238E27FC236}">
                  <a16:creationId xmlns:a16="http://schemas.microsoft.com/office/drawing/2014/main" id="{4BD16C71-1EE7-4F5E-E72D-A031D47F03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96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33" name="Oval 426">
              <a:extLst>
                <a:ext uri="{FF2B5EF4-FFF2-40B4-BE49-F238E27FC236}">
                  <a16:creationId xmlns:a16="http://schemas.microsoft.com/office/drawing/2014/main" id="{C8B79CC3-94EF-A829-7C6A-DDB502D7C6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34" name="Oval 427">
              <a:extLst>
                <a:ext uri="{FF2B5EF4-FFF2-40B4-BE49-F238E27FC236}">
                  <a16:creationId xmlns:a16="http://schemas.microsoft.com/office/drawing/2014/main" id="{C56199C1-F709-CF9D-CC86-0682CC536B1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35" name="Oval 428">
              <a:extLst>
                <a:ext uri="{FF2B5EF4-FFF2-40B4-BE49-F238E27FC236}">
                  <a16:creationId xmlns:a16="http://schemas.microsoft.com/office/drawing/2014/main" id="{D3DBA922-D60F-EE6B-93FE-2A774C2FDBB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36" name="Oval 429">
              <a:extLst>
                <a:ext uri="{FF2B5EF4-FFF2-40B4-BE49-F238E27FC236}">
                  <a16:creationId xmlns:a16="http://schemas.microsoft.com/office/drawing/2014/main" id="{C785302F-F4C2-3786-048B-49E712EB1D6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37" name="Oval 430">
              <a:extLst>
                <a:ext uri="{FF2B5EF4-FFF2-40B4-BE49-F238E27FC236}">
                  <a16:creationId xmlns:a16="http://schemas.microsoft.com/office/drawing/2014/main" id="{4879CECF-D9C9-78DD-6CEB-F67936D94E6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38" name="Oval 431">
              <a:extLst>
                <a:ext uri="{FF2B5EF4-FFF2-40B4-BE49-F238E27FC236}">
                  <a16:creationId xmlns:a16="http://schemas.microsoft.com/office/drawing/2014/main" id="{251545C5-2605-656A-1900-EEA7D8A4E63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2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39" name="Oval 432">
              <a:extLst>
                <a:ext uri="{FF2B5EF4-FFF2-40B4-BE49-F238E27FC236}">
                  <a16:creationId xmlns:a16="http://schemas.microsoft.com/office/drawing/2014/main" id="{237EC2E4-21E5-A0F4-6598-C040CF7446C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40" name="Oval 433">
              <a:extLst>
                <a:ext uri="{FF2B5EF4-FFF2-40B4-BE49-F238E27FC236}">
                  <a16:creationId xmlns:a16="http://schemas.microsoft.com/office/drawing/2014/main" id="{CA96E082-5C48-BA5A-B56F-283FD836CE6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2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41" name="Oval 434">
              <a:extLst>
                <a:ext uri="{FF2B5EF4-FFF2-40B4-BE49-F238E27FC236}">
                  <a16:creationId xmlns:a16="http://schemas.microsoft.com/office/drawing/2014/main" id="{3C8E6D62-F7A3-793E-18D1-155538F8666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4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42" name="Oval 435">
              <a:extLst>
                <a:ext uri="{FF2B5EF4-FFF2-40B4-BE49-F238E27FC236}">
                  <a16:creationId xmlns:a16="http://schemas.microsoft.com/office/drawing/2014/main" id="{C35DDDEF-231C-BB8F-B9F9-667A31524F7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68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43" name="Oval 436">
              <a:extLst>
                <a:ext uri="{FF2B5EF4-FFF2-40B4-BE49-F238E27FC236}">
                  <a16:creationId xmlns:a16="http://schemas.microsoft.com/office/drawing/2014/main" id="{62C3790D-D8CC-CBA0-7C86-26995F901B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44" name="Oval 437">
              <a:extLst>
                <a:ext uri="{FF2B5EF4-FFF2-40B4-BE49-F238E27FC236}">
                  <a16:creationId xmlns:a16="http://schemas.microsoft.com/office/drawing/2014/main" id="{AC998ED0-8D7B-66F6-517A-750FEDA0E6B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14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45" name="Oval 438">
              <a:extLst>
                <a:ext uri="{FF2B5EF4-FFF2-40B4-BE49-F238E27FC236}">
                  <a16:creationId xmlns:a16="http://schemas.microsoft.com/office/drawing/2014/main" id="{A0A42411-69AF-0DD1-E970-3C0C66B690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4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46" name="Oval 439">
              <a:extLst>
                <a:ext uri="{FF2B5EF4-FFF2-40B4-BE49-F238E27FC236}">
                  <a16:creationId xmlns:a16="http://schemas.microsoft.com/office/drawing/2014/main" id="{421DFD0B-1811-99F1-AFA4-85C02001E0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47" name="Oval 440">
              <a:extLst>
                <a:ext uri="{FF2B5EF4-FFF2-40B4-BE49-F238E27FC236}">
                  <a16:creationId xmlns:a16="http://schemas.microsoft.com/office/drawing/2014/main" id="{C57DDB2C-6932-8BE5-AC4C-F3BB752F2A5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4" y="12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48" name="Oval 441">
              <a:extLst>
                <a:ext uri="{FF2B5EF4-FFF2-40B4-BE49-F238E27FC236}">
                  <a16:creationId xmlns:a16="http://schemas.microsoft.com/office/drawing/2014/main" id="{F4C21253-78E9-B3D2-D585-D15D157CEBE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49" name="Oval 442">
              <a:extLst>
                <a:ext uri="{FF2B5EF4-FFF2-40B4-BE49-F238E27FC236}">
                  <a16:creationId xmlns:a16="http://schemas.microsoft.com/office/drawing/2014/main" id="{DF123C40-7322-AEC9-2EEB-44185D743D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3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50" name="Oval 443">
              <a:extLst>
                <a:ext uri="{FF2B5EF4-FFF2-40B4-BE49-F238E27FC236}">
                  <a16:creationId xmlns:a16="http://schemas.microsoft.com/office/drawing/2014/main" id="{E1C6BEF5-22E2-7557-5552-055710FD5F6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51" name="Oval 444">
              <a:extLst>
                <a:ext uri="{FF2B5EF4-FFF2-40B4-BE49-F238E27FC236}">
                  <a16:creationId xmlns:a16="http://schemas.microsoft.com/office/drawing/2014/main" id="{4EC32041-1143-5C3B-4A0A-DDE2FADD3B4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52" name="Oval 445">
              <a:extLst>
                <a:ext uri="{FF2B5EF4-FFF2-40B4-BE49-F238E27FC236}">
                  <a16:creationId xmlns:a16="http://schemas.microsoft.com/office/drawing/2014/main" id="{5B7B1A28-252E-33CE-E563-9643174096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13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53" name="Oval 446">
              <a:extLst>
                <a:ext uri="{FF2B5EF4-FFF2-40B4-BE49-F238E27FC236}">
                  <a16:creationId xmlns:a16="http://schemas.microsoft.com/office/drawing/2014/main" id="{4D7F3193-D7D0-0D2D-F954-AEE66BB4116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33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54" name="Oval 447">
              <a:extLst>
                <a:ext uri="{FF2B5EF4-FFF2-40B4-BE49-F238E27FC236}">
                  <a16:creationId xmlns:a16="http://schemas.microsoft.com/office/drawing/2014/main" id="{D7A7EF79-4542-1573-C311-CDE67A7664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352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55" name="Oval 448">
              <a:extLst>
                <a:ext uri="{FF2B5EF4-FFF2-40B4-BE49-F238E27FC236}">
                  <a16:creationId xmlns:a16="http://schemas.microsoft.com/office/drawing/2014/main" id="{854B4233-DB4F-5B78-3A1B-9CA872CDBBB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5" y="23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56" name="Oval 449">
              <a:extLst>
                <a:ext uri="{FF2B5EF4-FFF2-40B4-BE49-F238E27FC236}">
                  <a16:creationId xmlns:a16="http://schemas.microsoft.com/office/drawing/2014/main" id="{CCAC0634-796C-5D72-FA09-D03BB38283D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266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57" name="Oval 450">
              <a:extLst>
                <a:ext uri="{FF2B5EF4-FFF2-40B4-BE49-F238E27FC236}">
                  <a16:creationId xmlns:a16="http://schemas.microsoft.com/office/drawing/2014/main" id="{33B14CD9-AA60-98DA-B2D3-D16DC4C436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61" y="29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58" name="Oval 451">
              <a:extLst>
                <a:ext uri="{FF2B5EF4-FFF2-40B4-BE49-F238E27FC236}">
                  <a16:creationId xmlns:a16="http://schemas.microsoft.com/office/drawing/2014/main" id="{9C358ED3-FA38-9A5E-59F4-7806C369A8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31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59" name="Oval 452">
              <a:extLst>
                <a:ext uri="{FF2B5EF4-FFF2-40B4-BE49-F238E27FC236}">
                  <a16:creationId xmlns:a16="http://schemas.microsoft.com/office/drawing/2014/main" id="{F1EDDB45-20FC-004A-DCE9-7C38836D4D8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60" name="Oval 453">
              <a:extLst>
                <a:ext uri="{FF2B5EF4-FFF2-40B4-BE49-F238E27FC236}">
                  <a16:creationId xmlns:a16="http://schemas.microsoft.com/office/drawing/2014/main" id="{C7D9170B-55A0-A856-5373-E207FB0606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5" y="33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61" name="Oval 454">
              <a:extLst>
                <a:ext uri="{FF2B5EF4-FFF2-40B4-BE49-F238E27FC236}">
                  <a16:creationId xmlns:a16="http://schemas.microsoft.com/office/drawing/2014/main" id="{A82C87F7-D074-79AB-4700-6343821A2E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61" y="35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62" name="Oval 455">
              <a:extLst>
                <a:ext uri="{FF2B5EF4-FFF2-40B4-BE49-F238E27FC236}">
                  <a16:creationId xmlns:a16="http://schemas.microsoft.com/office/drawing/2014/main" id="{38FA9D51-EDE0-D4E2-F1A4-8BE3A6432D3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32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63" name="Oval 456">
              <a:extLst>
                <a:ext uri="{FF2B5EF4-FFF2-40B4-BE49-F238E27FC236}">
                  <a16:creationId xmlns:a16="http://schemas.microsoft.com/office/drawing/2014/main" id="{9267A485-F811-3C08-573F-2FACF14AB05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21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64" name="Oval 457">
              <a:extLst>
                <a:ext uri="{FF2B5EF4-FFF2-40B4-BE49-F238E27FC236}">
                  <a16:creationId xmlns:a16="http://schemas.microsoft.com/office/drawing/2014/main" id="{6D871104-B3D8-DFEC-586D-196C75B1EF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5" y="23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65" name="Oval 458">
              <a:extLst>
                <a:ext uri="{FF2B5EF4-FFF2-40B4-BE49-F238E27FC236}">
                  <a16:creationId xmlns:a16="http://schemas.microsoft.com/office/drawing/2014/main" id="{8FA99671-3521-0816-EAF9-12BFAA9336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261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66" name="Oval 459">
              <a:extLst>
                <a:ext uri="{FF2B5EF4-FFF2-40B4-BE49-F238E27FC236}">
                  <a16:creationId xmlns:a16="http://schemas.microsoft.com/office/drawing/2014/main" id="{7B417267-D6B5-68B3-2170-E2A16AC701B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309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67" name="Oval 460">
              <a:extLst>
                <a:ext uri="{FF2B5EF4-FFF2-40B4-BE49-F238E27FC236}">
                  <a16:creationId xmlns:a16="http://schemas.microsoft.com/office/drawing/2014/main" id="{127898E5-30BE-63F3-A2F0-4E8D8100B3A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33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68" name="Oval 461">
              <a:extLst>
                <a:ext uri="{FF2B5EF4-FFF2-40B4-BE49-F238E27FC236}">
                  <a16:creationId xmlns:a16="http://schemas.microsoft.com/office/drawing/2014/main" id="{FF16409C-C5B5-21DB-4C93-AA676BA541C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324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69" name="Oval 462">
              <a:extLst>
                <a:ext uri="{FF2B5EF4-FFF2-40B4-BE49-F238E27FC236}">
                  <a16:creationId xmlns:a16="http://schemas.microsoft.com/office/drawing/2014/main" id="{76605F08-57FD-EB33-E169-3F647FA176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70" name="Oval 463">
              <a:extLst>
                <a:ext uri="{FF2B5EF4-FFF2-40B4-BE49-F238E27FC236}">
                  <a16:creationId xmlns:a16="http://schemas.microsoft.com/office/drawing/2014/main" id="{B1032B11-BBFD-963E-AE6E-5A8C6834AC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61" y="20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71" name="Oval 464">
              <a:extLst>
                <a:ext uri="{FF2B5EF4-FFF2-40B4-BE49-F238E27FC236}">
                  <a16:creationId xmlns:a16="http://schemas.microsoft.com/office/drawing/2014/main" id="{2554ABEC-A9BD-8046-326B-B72C903C410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23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72" name="Oval 465">
              <a:extLst>
                <a:ext uri="{FF2B5EF4-FFF2-40B4-BE49-F238E27FC236}">
                  <a16:creationId xmlns:a16="http://schemas.microsoft.com/office/drawing/2014/main" id="{090E8193-882E-3DE5-B1D3-173D855D65F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7" y="252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73" name="Oval 466">
              <a:extLst>
                <a:ext uri="{FF2B5EF4-FFF2-40B4-BE49-F238E27FC236}">
                  <a16:creationId xmlns:a16="http://schemas.microsoft.com/office/drawing/2014/main" id="{EBDA0930-4083-C421-585C-143540BCDB5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29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74" name="Oval 467">
              <a:extLst>
                <a:ext uri="{FF2B5EF4-FFF2-40B4-BE49-F238E27FC236}">
                  <a16:creationId xmlns:a16="http://schemas.microsoft.com/office/drawing/2014/main" id="{CA661465-DA3E-02E7-6F5A-D9EE7883154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31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75" name="Oval 468">
              <a:extLst>
                <a:ext uri="{FF2B5EF4-FFF2-40B4-BE49-F238E27FC236}">
                  <a16:creationId xmlns:a16="http://schemas.microsoft.com/office/drawing/2014/main" id="{53C6AE5B-1618-77E9-C00B-79252F240A3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304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76" name="Oval 469">
              <a:extLst>
                <a:ext uri="{FF2B5EF4-FFF2-40B4-BE49-F238E27FC236}">
                  <a16:creationId xmlns:a16="http://schemas.microsoft.com/office/drawing/2014/main" id="{FE85AE04-E707-29F4-6EF0-C2B5AE790F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7" y="32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77" name="Oval 470">
              <a:extLst>
                <a:ext uri="{FF2B5EF4-FFF2-40B4-BE49-F238E27FC236}">
                  <a16:creationId xmlns:a16="http://schemas.microsoft.com/office/drawing/2014/main" id="{62CEABBF-9BD9-DC19-4C7C-BAB716DC8AC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78" name="Oval 471">
              <a:extLst>
                <a:ext uri="{FF2B5EF4-FFF2-40B4-BE49-F238E27FC236}">
                  <a16:creationId xmlns:a16="http://schemas.microsoft.com/office/drawing/2014/main" id="{E9E444C9-FBF7-9ED6-79FE-24C31D210CE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93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79" name="Oval 472">
              <a:extLst>
                <a:ext uri="{FF2B5EF4-FFF2-40B4-BE49-F238E27FC236}">
                  <a16:creationId xmlns:a16="http://schemas.microsoft.com/office/drawing/2014/main" id="{E41C6A2F-12D2-F740-FD71-890EDD1D7C8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20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80" name="Oval 473">
              <a:extLst>
                <a:ext uri="{FF2B5EF4-FFF2-40B4-BE49-F238E27FC236}">
                  <a16:creationId xmlns:a16="http://schemas.microsoft.com/office/drawing/2014/main" id="{73A5E0A2-6C64-AF82-12BD-79EC7BD5BF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232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81" name="Oval 474">
              <a:extLst>
                <a:ext uri="{FF2B5EF4-FFF2-40B4-BE49-F238E27FC236}">
                  <a16:creationId xmlns:a16="http://schemas.microsoft.com/office/drawing/2014/main" id="{5B07FDA3-525E-AED7-E617-97180002896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82" name="Oval 475">
              <a:extLst>
                <a:ext uri="{FF2B5EF4-FFF2-40B4-BE49-F238E27FC236}">
                  <a16:creationId xmlns:a16="http://schemas.microsoft.com/office/drawing/2014/main" id="{7A6F16DE-F566-C70E-6A47-72A009EFE60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61" y="247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83" name="Oval 476">
              <a:extLst>
                <a:ext uri="{FF2B5EF4-FFF2-40B4-BE49-F238E27FC236}">
                  <a16:creationId xmlns:a16="http://schemas.microsoft.com/office/drawing/2014/main" id="{5EA0BB12-E129-E335-E961-76EA913A197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276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84" name="Oval 477">
              <a:extLst>
                <a:ext uri="{FF2B5EF4-FFF2-40B4-BE49-F238E27FC236}">
                  <a16:creationId xmlns:a16="http://schemas.microsoft.com/office/drawing/2014/main" id="{A1D06984-D381-24F2-226E-EC7723689A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7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85" name="Oval 478">
              <a:extLst>
                <a:ext uri="{FF2B5EF4-FFF2-40B4-BE49-F238E27FC236}">
                  <a16:creationId xmlns:a16="http://schemas.microsoft.com/office/drawing/2014/main" id="{738E3C74-F470-87F5-6B67-6F9004B16C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86" name="Oval 479">
              <a:extLst>
                <a:ext uri="{FF2B5EF4-FFF2-40B4-BE49-F238E27FC236}">
                  <a16:creationId xmlns:a16="http://schemas.microsoft.com/office/drawing/2014/main" id="{15A351BD-272D-D714-9666-E8E91AB0DA3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7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87" name="Oval 480">
              <a:extLst>
                <a:ext uri="{FF2B5EF4-FFF2-40B4-BE49-F238E27FC236}">
                  <a16:creationId xmlns:a16="http://schemas.microsoft.com/office/drawing/2014/main" id="{B6A9F5BB-1E45-24E2-65A2-E4AFECDC227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32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88" name="Oval 481">
              <a:extLst>
                <a:ext uri="{FF2B5EF4-FFF2-40B4-BE49-F238E27FC236}">
                  <a16:creationId xmlns:a16="http://schemas.microsoft.com/office/drawing/2014/main" id="{A3722B5A-215C-77F8-64C7-C1889B021A8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35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89" name="Oval 482">
              <a:extLst>
                <a:ext uri="{FF2B5EF4-FFF2-40B4-BE49-F238E27FC236}">
                  <a16:creationId xmlns:a16="http://schemas.microsoft.com/office/drawing/2014/main" id="{FADA78FB-A97D-A50D-E355-E67A79241A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343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90" name="Oval 483">
              <a:extLst>
                <a:ext uri="{FF2B5EF4-FFF2-40B4-BE49-F238E27FC236}">
                  <a16:creationId xmlns:a16="http://schemas.microsoft.com/office/drawing/2014/main" id="{A28360CA-A03C-5937-94C4-A9A2E6A32CE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280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91" name="Oval 484">
              <a:extLst>
                <a:ext uri="{FF2B5EF4-FFF2-40B4-BE49-F238E27FC236}">
                  <a16:creationId xmlns:a16="http://schemas.microsoft.com/office/drawing/2014/main" id="{3C21100B-73CF-02A3-239B-8B22D3B183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31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92" name="Oval 485">
              <a:extLst>
                <a:ext uri="{FF2B5EF4-FFF2-40B4-BE49-F238E27FC236}">
                  <a16:creationId xmlns:a16="http://schemas.microsoft.com/office/drawing/2014/main" id="{730E32FA-C317-2C23-F69B-67CC258B1D4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09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93" name="Oval 486">
              <a:extLst>
                <a:ext uri="{FF2B5EF4-FFF2-40B4-BE49-F238E27FC236}">
                  <a16:creationId xmlns:a16="http://schemas.microsoft.com/office/drawing/2014/main" id="{458797F6-7B65-7115-0E4C-26E6FC4F8E1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25" y="352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94" name="Oval 487">
              <a:extLst>
                <a:ext uri="{FF2B5EF4-FFF2-40B4-BE49-F238E27FC236}">
                  <a16:creationId xmlns:a16="http://schemas.microsoft.com/office/drawing/2014/main" id="{E0194C36-745B-B888-BED1-CBC33AB9726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35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95" name="Oval 488">
              <a:extLst>
                <a:ext uri="{FF2B5EF4-FFF2-40B4-BE49-F238E27FC236}">
                  <a16:creationId xmlns:a16="http://schemas.microsoft.com/office/drawing/2014/main" id="{07FF07D4-B2D9-9917-2B60-2CA5DC0D32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96" name="Oval 489">
              <a:extLst>
                <a:ext uri="{FF2B5EF4-FFF2-40B4-BE49-F238E27FC236}">
                  <a16:creationId xmlns:a16="http://schemas.microsoft.com/office/drawing/2014/main" id="{F18AF80E-9C19-89F6-3148-F642F82293C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5" y="32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97" name="Oval 490">
              <a:extLst>
                <a:ext uri="{FF2B5EF4-FFF2-40B4-BE49-F238E27FC236}">
                  <a16:creationId xmlns:a16="http://schemas.microsoft.com/office/drawing/2014/main" id="{3DC3D66E-2DA0-AA93-0711-4998454B5C6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314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98" name="Oval 491">
              <a:extLst>
                <a:ext uri="{FF2B5EF4-FFF2-40B4-BE49-F238E27FC236}">
                  <a16:creationId xmlns:a16="http://schemas.microsoft.com/office/drawing/2014/main" id="{30F1387A-1A6E-CE2B-0371-D818507EB97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53" y="33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99" name="Oval 492">
              <a:extLst>
                <a:ext uri="{FF2B5EF4-FFF2-40B4-BE49-F238E27FC236}">
                  <a16:creationId xmlns:a16="http://schemas.microsoft.com/office/drawing/2014/main" id="{65745887-B78E-994A-C34E-E3244581152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35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00" name="Oval 493">
              <a:extLst>
                <a:ext uri="{FF2B5EF4-FFF2-40B4-BE49-F238E27FC236}">
                  <a16:creationId xmlns:a16="http://schemas.microsoft.com/office/drawing/2014/main" id="{6D5A0E1A-1EA6-BC04-1AA1-038818E03E5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53" y="309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01" name="Oval 494">
              <a:extLst>
                <a:ext uri="{FF2B5EF4-FFF2-40B4-BE49-F238E27FC236}">
                  <a16:creationId xmlns:a16="http://schemas.microsoft.com/office/drawing/2014/main" id="{22DB7E8D-7A63-A54E-E876-453BC183AB5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5" y="266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02" name="Oval 495">
              <a:extLst>
                <a:ext uri="{FF2B5EF4-FFF2-40B4-BE49-F238E27FC236}">
                  <a16:creationId xmlns:a16="http://schemas.microsoft.com/office/drawing/2014/main" id="{43E702F1-435E-E3F6-A1CF-73F5D11EBC8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03" name="Oval 496">
              <a:extLst>
                <a:ext uri="{FF2B5EF4-FFF2-40B4-BE49-F238E27FC236}">
                  <a16:creationId xmlns:a16="http://schemas.microsoft.com/office/drawing/2014/main" id="{7DBE2FE4-C72B-773F-B801-F1ECA07DBFE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25" y="343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04" name="Oval 497">
              <a:extLst>
                <a:ext uri="{FF2B5EF4-FFF2-40B4-BE49-F238E27FC236}">
                  <a16:creationId xmlns:a16="http://schemas.microsoft.com/office/drawing/2014/main" id="{AF2619D3-9466-DC1F-D06A-BF9D6C9683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31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05" name="Oval 498">
              <a:extLst>
                <a:ext uri="{FF2B5EF4-FFF2-40B4-BE49-F238E27FC236}">
                  <a16:creationId xmlns:a16="http://schemas.microsoft.com/office/drawing/2014/main" id="{D9F0584D-9B15-2638-DC26-76DF9476CE7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247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06" name="Oval 499">
              <a:extLst>
                <a:ext uri="{FF2B5EF4-FFF2-40B4-BE49-F238E27FC236}">
                  <a16:creationId xmlns:a16="http://schemas.microsoft.com/office/drawing/2014/main" id="{E2B6137A-77B7-874A-0DFC-7E6BCA36E59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280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07" name="Oval 500">
              <a:extLst>
                <a:ext uri="{FF2B5EF4-FFF2-40B4-BE49-F238E27FC236}">
                  <a16:creationId xmlns:a16="http://schemas.microsoft.com/office/drawing/2014/main" id="{4982880E-EB1F-5F05-34AE-3E57D3A89C3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08" name="Oval 501">
              <a:extLst>
                <a:ext uri="{FF2B5EF4-FFF2-40B4-BE49-F238E27FC236}">
                  <a16:creationId xmlns:a16="http://schemas.microsoft.com/office/drawing/2014/main" id="{AC82BD1D-07B2-7DEF-7CE1-119E4FD13FE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242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09" name="Oval 502">
              <a:extLst>
                <a:ext uri="{FF2B5EF4-FFF2-40B4-BE49-F238E27FC236}">
                  <a16:creationId xmlns:a16="http://schemas.microsoft.com/office/drawing/2014/main" id="{9F858328-4588-27C9-82EF-2A5C4E5369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33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10" name="Oval 503">
              <a:extLst>
                <a:ext uri="{FF2B5EF4-FFF2-40B4-BE49-F238E27FC236}">
                  <a16:creationId xmlns:a16="http://schemas.microsoft.com/office/drawing/2014/main" id="{4244F706-126D-9A11-E41B-DD132F230C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261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11" name="Oval 504">
              <a:extLst>
                <a:ext uri="{FF2B5EF4-FFF2-40B4-BE49-F238E27FC236}">
                  <a16:creationId xmlns:a16="http://schemas.microsoft.com/office/drawing/2014/main" id="{9F399167-7054-DC12-08F7-AD644310F94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314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12" name="Oval 505">
              <a:extLst>
                <a:ext uri="{FF2B5EF4-FFF2-40B4-BE49-F238E27FC236}">
                  <a16:creationId xmlns:a16="http://schemas.microsoft.com/office/drawing/2014/main" id="{66177FA0-88A9-F5BC-5A62-E8A34124A74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21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13" name="Oval 506">
              <a:extLst>
                <a:ext uri="{FF2B5EF4-FFF2-40B4-BE49-F238E27FC236}">
                  <a16:creationId xmlns:a16="http://schemas.microsoft.com/office/drawing/2014/main" id="{1130A43F-BDFA-65A5-A773-9E917D46567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242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14" name="Oval 507">
              <a:extLst>
                <a:ext uri="{FF2B5EF4-FFF2-40B4-BE49-F238E27FC236}">
                  <a16:creationId xmlns:a16="http://schemas.microsoft.com/office/drawing/2014/main" id="{2069DB69-6FC3-0605-9889-89BE8F3FFC8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295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15" name="Oval 508">
              <a:extLst>
                <a:ext uri="{FF2B5EF4-FFF2-40B4-BE49-F238E27FC236}">
                  <a16:creationId xmlns:a16="http://schemas.microsoft.com/office/drawing/2014/main" id="{A2855BD9-04CD-CB37-C9B4-60CB83BD678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5" y="261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16" name="Oval 509">
              <a:extLst>
                <a:ext uri="{FF2B5EF4-FFF2-40B4-BE49-F238E27FC236}">
                  <a16:creationId xmlns:a16="http://schemas.microsoft.com/office/drawing/2014/main" id="{D4CB6581-B8F0-9B63-3249-1999CCBAB5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304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17" name="Oval 510">
              <a:extLst>
                <a:ext uri="{FF2B5EF4-FFF2-40B4-BE49-F238E27FC236}">
                  <a16:creationId xmlns:a16="http://schemas.microsoft.com/office/drawing/2014/main" id="{0B2B450A-07F8-E073-1816-D9EED06328A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309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18" name="Oval 511">
              <a:extLst>
                <a:ext uri="{FF2B5EF4-FFF2-40B4-BE49-F238E27FC236}">
                  <a16:creationId xmlns:a16="http://schemas.microsoft.com/office/drawing/2014/main" id="{AF13877D-C009-BCDB-CA5E-2129417B49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19" name="Oval 512">
              <a:extLst>
                <a:ext uri="{FF2B5EF4-FFF2-40B4-BE49-F238E27FC236}">
                  <a16:creationId xmlns:a16="http://schemas.microsoft.com/office/drawing/2014/main" id="{1533C8B1-ACCF-F70A-370F-056CA235D88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20" name="Oval 513">
              <a:extLst>
                <a:ext uri="{FF2B5EF4-FFF2-40B4-BE49-F238E27FC236}">
                  <a16:creationId xmlns:a16="http://schemas.microsoft.com/office/drawing/2014/main" id="{FC2A6299-22B5-1013-5861-AB0C93754D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256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21" name="Oval 514">
              <a:extLst>
                <a:ext uri="{FF2B5EF4-FFF2-40B4-BE49-F238E27FC236}">
                  <a16:creationId xmlns:a16="http://schemas.microsoft.com/office/drawing/2014/main" id="{DBF1F659-5E0C-C7BC-EDBD-27E4390A19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29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22" name="Oval 515">
              <a:extLst>
                <a:ext uri="{FF2B5EF4-FFF2-40B4-BE49-F238E27FC236}">
                  <a16:creationId xmlns:a16="http://schemas.microsoft.com/office/drawing/2014/main" id="{CFBA7BE4-8186-86D2-68E6-B57582BE970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25" y="261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23" name="Oval 516">
              <a:extLst>
                <a:ext uri="{FF2B5EF4-FFF2-40B4-BE49-F238E27FC236}">
                  <a16:creationId xmlns:a16="http://schemas.microsoft.com/office/drawing/2014/main" id="{6346C144-A41D-F2A8-5425-20783BB0756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280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24" name="Oval 517">
              <a:extLst>
                <a:ext uri="{FF2B5EF4-FFF2-40B4-BE49-F238E27FC236}">
                  <a16:creationId xmlns:a16="http://schemas.microsoft.com/office/drawing/2014/main" id="{ECF3547E-A806-2605-987B-5047730E14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22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25" name="Oval 518">
              <a:extLst>
                <a:ext uri="{FF2B5EF4-FFF2-40B4-BE49-F238E27FC236}">
                  <a16:creationId xmlns:a16="http://schemas.microsoft.com/office/drawing/2014/main" id="{71DA8F22-1FA7-E260-A029-5FCEE90AD66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252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26" name="Oval 519">
              <a:extLst>
                <a:ext uri="{FF2B5EF4-FFF2-40B4-BE49-F238E27FC236}">
                  <a16:creationId xmlns:a16="http://schemas.microsoft.com/office/drawing/2014/main" id="{CBF266FE-BA4A-93FA-0169-129D0CE908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223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27" name="Oval 520">
              <a:extLst>
                <a:ext uri="{FF2B5EF4-FFF2-40B4-BE49-F238E27FC236}">
                  <a16:creationId xmlns:a16="http://schemas.microsoft.com/office/drawing/2014/main" id="{8DA12CE2-14AF-FCED-4BE1-F0317514932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187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28" name="Oval 521">
              <a:extLst>
                <a:ext uri="{FF2B5EF4-FFF2-40B4-BE49-F238E27FC236}">
                  <a16:creationId xmlns:a16="http://schemas.microsoft.com/office/drawing/2014/main" id="{55CF3866-4AE4-56A2-EC42-585F4EF313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29" name="Oval 522">
              <a:extLst>
                <a:ext uri="{FF2B5EF4-FFF2-40B4-BE49-F238E27FC236}">
                  <a16:creationId xmlns:a16="http://schemas.microsoft.com/office/drawing/2014/main" id="{D848AA44-7ABB-B320-767F-4122DED4CDC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52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30" name="Oval 523">
              <a:extLst>
                <a:ext uri="{FF2B5EF4-FFF2-40B4-BE49-F238E27FC236}">
                  <a16:creationId xmlns:a16="http://schemas.microsoft.com/office/drawing/2014/main" id="{DE501E0D-03BB-701C-A856-1B489EDC30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56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31" name="Oval 524">
              <a:extLst>
                <a:ext uri="{FF2B5EF4-FFF2-40B4-BE49-F238E27FC236}">
                  <a16:creationId xmlns:a16="http://schemas.microsoft.com/office/drawing/2014/main" id="{233DB9CB-7EDD-5996-5FA2-10EE5550E8F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2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32" name="Oval 525">
              <a:extLst>
                <a:ext uri="{FF2B5EF4-FFF2-40B4-BE49-F238E27FC236}">
                  <a16:creationId xmlns:a16="http://schemas.microsoft.com/office/drawing/2014/main" id="{8EADA54A-97C2-EE2A-9D73-974EE84FC2B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12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33" name="Oval 526">
              <a:extLst>
                <a:ext uri="{FF2B5EF4-FFF2-40B4-BE49-F238E27FC236}">
                  <a16:creationId xmlns:a16="http://schemas.microsoft.com/office/drawing/2014/main" id="{6817C4ED-50CB-77A0-34E3-4FF337D7AF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13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34" name="Oval 527">
              <a:extLst>
                <a:ext uri="{FF2B5EF4-FFF2-40B4-BE49-F238E27FC236}">
                  <a16:creationId xmlns:a16="http://schemas.microsoft.com/office/drawing/2014/main" id="{5629AD5F-D11C-FC7F-A624-B16E60224C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28" y="13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35" name="Oval 528">
              <a:extLst>
                <a:ext uri="{FF2B5EF4-FFF2-40B4-BE49-F238E27FC236}">
                  <a16:creationId xmlns:a16="http://schemas.microsoft.com/office/drawing/2014/main" id="{E4373FE2-75A1-E60E-7AFC-254078F686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28" y="12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36" name="Oval 529">
              <a:extLst>
                <a:ext uri="{FF2B5EF4-FFF2-40B4-BE49-F238E27FC236}">
                  <a16:creationId xmlns:a16="http://schemas.microsoft.com/office/drawing/2014/main" id="{4937F0B0-1143-B8AE-687A-7C8D69DA696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3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37" name="Oval 530">
              <a:extLst>
                <a:ext uri="{FF2B5EF4-FFF2-40B4-BE49-F238E27FC236}">
                  <a16:creationId xmlns:a16="http://schemas.microsoft.com/office/drawing/2014/main" id="{E59DCCD8-9F37-6B27-B99D-060192B6A2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2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38" name="Oval 531">
              <a:extLst>
                <a:ext uri="{FF2B5EF4-FFF2-40B4-BE49-F238E27FC236}">
                  <a16:creationId xmlns:a16="http://schemas.microsoft.com/office/drawing/2014/main" id="{D14C46C6-B3E7-DEE6-117D-038B5CB47D7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132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39" name="Oval 532">
              <a:extLst>
                <a:ext uri="{FF2B5EF4-FFF2-40B4-BE49-F238E27FC236}">
                  <a16:creationId xmlns:a16="http://schemas.microsoft.com/office/drawing/2014/main" id="{E023ACAC-E587-2D13-B87F-E44C56AC007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132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40" name="Oval 533">
              <a:extLst>
                <a:ext uri="{FF2B5EF4-FFF2-40B4-BE49-F238E27FC236}">
                  <a16:creationId xmlns:a16="http://schemas.microsoft.com/office/drawing/2014/main" id="{92EEDF18-C17C-8067-8D86-7CD57D6AC66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127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41" name="Oval 534">
              <a:extLst>
                <a:ext uri="{FF2B5EF4-FFF2-40B4-BE49-F238E27FC236}">
                  <a16:creationId xmlns:a16="http://schemas.microsoft.com/office/drawing/2014/main" id="{62348EBE-451A-53F6-2693-678B629A446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127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42" name="Oval 535">
              <a:extLst>
                <a:ext uri="{FF2B5EF4-FFF2-40B4-BE49-F238E27FC236}">
                  <a16:creationId xmlns:a16="http://schemas.microsoft.com/office/drawing/2014/main" id="{051B98DD-FD6C-01F8-88A7-BE92DC74269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41" y="141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43" name="Oval 536">
              <a:extLst>
                <a:ext uri="{FF2B5EF4-FFF2-40B4-BE49-F238E27FC236}">
                  <a16:creationId xmlns:a16="http://schemas.microsoft.com/office/drawing/2014/main" id="{2828F203-BBAD-A846-BD71-C70B061E15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136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44" name="Oval 537">
              <a:extLst>
                <a:ext uri="{FF2B5EF4-FFF2-40B4-BE49-F238E27FC236}">
                  <a16:creationId xmlns:a16="http://schemas.microsoft.com/office/drawing/2014/main" id="{E11D125B-0452-FEB2-9DA7-CE60DE7DCA2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45" name="Oval 538">
              <a:extLst>
                <a:ext uri="{FF2B5EF4-FFF2-40B4-BE49-F238E27FC236}">
                  <a16:creationId xmlns:a16="http://schemas.microsoft.com/office/drawing/2014/main" id="{D05CB24D-CE18-6068-8757-C45CEF34BDC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46" name="Oval 539">
              <a:extLst>
                <a:ext uri="{FF2B5EF4-FFF2-40B4-BE49-F238E27FC236}">
                  <a16:creationId xmlns:a16="http://schemas.microsoft.com/office/drawing/2014/main" id="{1D0C15E5-0AF7-2856-690E-0EF15D7C442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216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47" name="Oval 540">
              <a:extLst>
                <a:ext uri="{FF2B5EF4-FFF2-40B4-BE49-F238E27FC236}">
                  <a16:creationId xmlns:a16="http://schemas.microsoft.com/office/drawing/2014/main" id="{F77E9408-A764-0A8A-B23D-CDD3C95826F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28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48" name="Oval 541">
              <a:extLst>
                <a:ext uri="{FF2B5EF4-FFF2-40B4-BE49-F238E27FC236}">
                  <a16:creationId xmlns:a16="http://schemas.microsoft.com/office/drawing/2014/main" id="{6603FBAC-117B-BD09-C9CF-8F761B12CC4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49" name="Oval 542">
              <a:extLst>
                <a:ext uri="{FF2B5EF4-FFF2-40B4-BE49-F238E27FC236}">
                  <a16:creationId xmlns:a16="http://schemas.microsoft.com/office/drawing/2014/main" id="{80D7CB53-CEAA-7070-8E42-B0B8EF7F7A7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50" name="Oval 543">
              <a:extLst>
                <a:ext uri="{FF2B5EF4-FFF2-40B4-BE49-F238E27FC236}">
                  <a16:creationId xmlns:a16="http://schemas.microsoft.com/office/drawing/2014/main" id="{808F4922-EF47-226D-8371-8D91A20F3C5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51" name="Oval 544">
              <a:extLst>
                <a:ext uri="{FF2B5EF4-FFF2-40B4-BE49-F238E27FC236}">
                  <a16:creationId xmlns:a16="http://schemas.microsoft.com/office/drawing/2014/main" id="{916309B3-8792-9EA5-7F02-5A878DBAD6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52" name="Oval 545">
              <a:extLst>
                <a:ext uri="{FF2B5EF4-FFF2-40B4-BE49-F238E27FC236}">
                  <a16:creationId xmlns:a16="http://schemas.microsoft.com/office/drawing/2014/main" id="{9C08E42B-4622-647C-5651-8A0BBA1F51C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87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53" name="Oval 546">
              <a:extLst>
                <a:ext uri="{FF2B5EF4-FFF2-40B4-BE49-F238E27FC236}">
                  <a16:creationId xmlns:a16="http://schemas.microsoft.com/office/drawing/2014/main" id="{72E5A4DE-5E2B-63AD-ED42-9DBA9ED8797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54" name="Oval 547">
              <a:extLst>
                <a:ext uri="{FF2B5EF4-FFF2-40B4-BE49-F238E27FC236}">
                  <a16:creationId xmlns:a16="http://schemas.microsoft.com/office/drawing/2014/main" id="{07988761-8AFC-9FEE-26E4-4987EB9B98F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68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55" name="Oval 548">
              <a:extLst>
                <a:ext uri="{FF2B5EF4-FFF2-40B4-BE49-F238E27FC236}">
                  <a16:creationId xmlns:a16="http://schemas.microsoft.com/office/drawing/2014/main" id="{C037775A-FC94-C36F-5F94-3DE0C2FE426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56" name="Oval 549">
              <a:extLst>
                <a:ext uri="{FF2B5EF4-FFF2-40B4-BE49-F238E27FC236}">
                  <a16:creationId xmlns:a16="http://schemas.microsoft.com/office/drawing/2014/main" id="{41593C51-B76C-0312-BC1C-2FAAE70BF4B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16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57" name="Oval 550">
              <a:extLst>
                <a:ext uri="{FF2B5EF4-FFF2-40B4-BE49-F238E27FC236}">
                  <a16:creationId xmlns:a16="http://schemas.microsoft.com/office/drawing/2014/main" id="{EBF4E47A-075C-4708-907A-2C8C87A2706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58" name="Oval 551">
              <a:extLst>
                <a:ext uri="{FF2B5EF4-FFF2-40B4-BE49-F238E27FC236}">
                  <a16:creationId xmlns:a16="http://schemas.microsoft.com/office/drawing/2014/main" id="{AA395BC8-1B9C-74E3-6D98-9D230F0380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59" name="Oval 552">
              <a:extLst>
                <a:ext uri="{FF2B5EF4-FFF2-40B4-BE49-F238E27FC236}">
                  <a16:creationId xmlns:a16="http://schemas.microsoft.com/office/drawing/2014/main" id="{BBCBF41C-4399-5AA5-BAA5-BEBF995C00E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60" name="Oval 553">
              <a:extLst>
                <a:ext uri="{FF2B5EF4-FFF2-40B4-BE49-F238E27FC236}">
                  <a16:creationId xmlns:a16="http://schemas.microsoft.com/office/drawing/2014/main" id="{5181E5EE-5BCE-B0F7-A580-E9AFF4C7983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61" name="Oval 554">
              <a:extLst>
                <a:ext uri="{FF2B5EF4-FFF2-40B4-BE49-F238E27FC236}">
                  <a16:creationId xmlns:a16="http://schemas.microsoft.com/office/drawing/2014/main" id="{34A4655B-3632-6EED-DADB-CD985082BBD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62" name="Oval 555">
              <a:extLst>
                <a:ext uri="{FF2B5EF4-FFF2-40B4-BE49-F238E27FC236}">
                  <a16:creationId xmlns:a16="http://schemas.microsoft.com/office/drawing/2014/main" id="{BB4B5C14-6C76-0B2E-E3C3-0F4BEFE7731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63" name="Oval 556">
              <a:extLst>
                <a:ext uri="{FF2B5EF4-FFF2-40B4-BE49-F238E27FC236}">
                  <a16:creationId xmlns:a16="http://schemas.microsoft.com/office/drawing/2014/main" id="{F353D1FE-66A5-2430-2595-FA1A81CB513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64" name="Oval 557">
              <a:extLst>
                <a:ext uri="{FF2B5EF4-FFF2-40B4-BE49-F238E27FC236}">
                  <a16:creationId xmlns:a16="http://schemas.microsoft.com/office/drawing/2014/main" id="{C8BDD812-9139-A800-9B64-044F0E9003C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65" name="Oval 558">
              <a:extLst>
                <a:ext uri="{FF2B5EF4-FFF2-40B4-BE49-F238E27FC236}">
                  <a16:creationId xmlns:a16="http://schemas.microsoft.com/office/drawing/2014/main" id="{1CA52F6A-0361-3715-0695-E91530FD37D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196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66" name="Oval 559">
              <a:extLst>
                <a:ext uri="{FF2B5EF4-FFF2-40B4-BE49-F238E27FC236}">
                  <a16:creationId xmlns:a16="http://schemas.microsoft.com/office/drawing/2014/main" id="{B99BC1E4-D5F3-E450-94D4-4F6DEE52764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67" name="Oval 560">
              <a:extLst>
                <a:ext uri="{FF2B5EF4-FFF2-40B4-BE49-F238E27FC236}">
                  <a16:creationId xmlns:a16="http://schemas.microsoft.com/office/drawing/2014/main" id="{8FFEE984-68BB-5492-09B0-61F3E231CE8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77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68" name="Oval 561">
              <a:extLst>
                <a:ext uri="{FF2B5EF4-FFF2-40B4-BE49-F238E27FC236}">
                  <a16:creationId xmlns:a16="http://schemas.microsoft.com/office/drawing/2014/main" id="{43C7D020-8C91-CBDD-883C-A02B3F4B23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69" name="Oval 562">
              <a:extLst>
                <a:ext uri="{FF2B5EF4-FFF2-40B4-BE49-F238E27FC236}">
                  <a16:creationId xmlns:a16="http://schemas.microsoft.com/office/drawing/2014/main" id="{8A934446-75BC-A827-D2D7-8873BB2E1AC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187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70" name="Oval 563">
              <a:extLst>
                <a:ext uri="{FF2B5EF4-FFF2-40B4-BE49-F238E27FC236}">
                  <a16:creationId xmlns:a16="http://schemas.microsoft.com/office/drawing/2014/main" id="{47331D77-2178-773B-DEAC-FD449DF78E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71" name="Oval 564">
              <a:extLst>
                <a:ext uri="{FF2B5EF4-FFF2-40B4-BE49-F238E27FC236}">
                  <a16:creationId xmlns:a16="http://schemas.microsoft.com/office/drawing/2014/main" id="{39280F07-FD9D-8A98-E3A4-4C7057CC8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68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72" name="Oval 565">
              <a:extLst>
                <a:ext uri="{FF2B5EF4-FFF2-40B4-BE49-F238E27FC236}">
                  <a16:creationId xmlns:a16="http://schemas.microsoft.com/office/drawing/2014/main" id="{841C1D52-07CA-41E9-BFD5-2F326A89E9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177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73" name="Oval 566">
              <a:extLst>
                <a:ext uri="{FF2B5EF4-FFF2-40B4-BE49-F238E27FC236}">
                  <a16:creationId xmlns:a16="http://schemas.microsoft.com/office/drawing/2014/main" id="{22EFC44E-3D82-6A47-9ED8-8FC1F30185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15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74" name="Oval 567">
              <a:extLst>
                <a:ext uri="{FF2B5EF4-FFF2-40B4-BE49-F238E27FC236}">
                  <a16:creationId xmlns:a16="http://schemas.microsoft.com/office/drawing/2014/main" id="{A460D800-110B-6495-4587-FCFB6A11A06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75" name="Oval 568">
              <a:extLst>
                <a:ext uri="{FF2B5EF4-FFF2-40B4-BE49-F238E27FC236}">
                  <a16:creationId xmlns:a16="http://schemas.microsoft.com/office/drawing/2014/main" id="{8DC31AA1-87B8-F7F6-3023-4F72BE7DF60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189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76" name="Oval 569">
              <a:extLst>
                <a:ext uri="{FF2B5EF4-FFF2-40B4-BE49-F238E27FC236}">
                  <a16:creationId xmlns:a16="http://schemas.microsoft.com/office/drawing/2014/main" id="{2DDAA77D-B976-B444-19DD-F9A9EF0C4A6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53" y="17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77" name="Oval 570">
              <a:extLst>
                <a:ext uri="{FF2B5EF4-FFF2-40B4-BE49-F238E27FC236}">
                  <a16:creationId xmlns:a16="http://schemas.microsoft.com/office/drawing/2014/main" id="{8C03770F-42E7-AA26-C4D0-0B6BDD7278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37" y="189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78" name="Oval 571">
              <a:extLst>
                <a:ext uri="{FF2B5EF4-FFF2-40B4-BE49-F238E27FC236}">
                  <a16:creationId xmlns:a16="http://schemas.microsoft.com/office/drawing/2014/main" id="{0909BE1A-ABF2-788F-5FF2-B8C5B453F58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79" name="Oval 572">
              <a:extLst>
                <a:ext uri="{FF2B5EF4-FFF2-40B4-BE49-F238E27FC236}">
                  <a16:creationId xmlns:a16="http://schemas.microsoft.com/office/drawing/2014/main" id="{EDC31746-BC3E-D951-CA7B-4A02A47AB0B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93" y="160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80" name="Oval 573">
              <a:extLst>
                <a:ext uri="{FF2B5EF4-FFF2-40B4-BE49-F238E27FC236}">
                  <a16:creationId xmlns:a16="http://schemas.microsoft.com/office/drawing/2014/main" id="{96DF1764-E646-7AB7-E9ED-5CAA741E0CD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89" y="204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81" name="Oval 574">
              <a:extLst>
                <a:ext uri="{FF2B5EF4-FFF2-40B4-BE49-F238E27FC236}">
                  <a16:creationId xmlns:a16="http://schemas.microsoft.com/office/drawing/2014/main" id="{5B3B511A-DF6C-6369-551B-340ACADEEF9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3" y="160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82" name="Oval 575">
              <a:extLst>
                <a:ext uri="{FF2B5EF4-FFF2-40B4-BE49-F238E27FC236}">
                  <a16:creationId xmlns:a16="http://schemas.microsoft.com/office/drawing/2014/main" id="{91463AFC-A8A7-A6D2-F60F-13DE2816DD3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184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83" name="Oval 576">
              <a:extLst>
                <a:ext uri="{FF2B5EF4-FFF2-40B4-BE49-F238E27FC236}">
                  <a16:creationId xmlns:a16="http://schemas.microsoft.com/office/drawing/2014/main" id="{2BA0F371-876C-FD00-DD96-CD464E3DE3E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93" y="19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84" name="Oval 577">
              <a:extLst>
                <a:ext uri="{FF2B5EF4-FFF2-40B4-BE49-F238E27FC236}">
                  <a16:creationId xmlns:a16="http://schemas.microsoft.com/office/drawing/2014/main" id="{E05CC899-F08D-28E6-7DDD-737E34356BC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21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85" name="Oval 578">
              <a:extLst>
                <a:ext uri="{FF2B5EF4-FFF2-40B4-BE49-F238E27FC236}">
                  <a16:creationId xmlns:a16="http://schemas.microsoft.com/office/drawing/2014/main" id="{EBF44CC3-C358-E31D-ADC6-9D668D36C0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53" y="19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86" name="Oval 579">
              <a:extLst>
                <a:ext uri="{FF2B5EF4-FFF2-40B4-BE49-F238E27FC236}">
                  <a16:creationId xmlns:a16="http://schemas.microsoft.com/office/drawing/2014/main" id="{C04B4C9D-E7FB-9F75-BD52-F0C07074A8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194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87" name="Oval 580">
              <a:extLst>
                <a:ext uri="{FF2B5EF4-FFF2-40B4-BE49-F238E27FC236}">
                  <a16:creationId xmlns:a16="http://schemas.microsoft.com/office/drawing/2014/main" id="{73E2DF1E-5C30-F6C0-B505-33F4016371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88" name="Oval 581">
              <a:extLst>
                <a:ext uri="{FF2B5EF4-FFF2-40B4-BE49-F238E27FC236}">
                  <a16:creationId xmlns:a16="http://schemas.microsoft.com/office/drawing/2014/main" id="{88E2E977-265E-DA05-A86F-7E4DF1F0BA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17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89" name="Oval 582">
              <a:extLst>
                <a:ext uri="{FF2B5EF4-FFF2-40B4-BE49-F238E27FC236}">
                  <a16:creationId xmlns:a16="http://schemas.microsoft.com/office/drawing/2014/main" id="{E897160A-8E8E-8401-4735-4A41C8705F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5" y="194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90" name="Oval 583">
              <a:extLst>
                <a:ext uri="{FF2B5EF4-FFF2-40B4-BE49-F238E27FC236}">
                  <a16:creationId xmlns:a16="http://schemas.microsoft.com/office/drawing/2014/main" id="{AC551E7C-B110-B3EF-CE53-2BD083D22B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91" name="Oval 584">
              <a:extLst>
                <a:ext uri="{FF2B5EF4-FFF2-40B4-BE49-F238E27FC236}">
                  <a16:creationId xmlns:a16="http://schemas.microsoft.com/office/drawing/2014/main" id="{A8BA97C3-03DF-1F0D-CDAB-DDE83F83FE4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5" y="165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92" name="Oval 585">
              <a:extLst>
                <a:ext uri="{FF2B5EF4-FFF2-40B4-BE49-F238E27FC236}">
                  <a16:creationId xmlns:a16="http://schemas.microsoft.com/office/drawing/2014/main" id="{5203F46B-BB08-08BC-CCB5-E24777E62DB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5" y="165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93" name="Oval 586">
              <a:extLst>
                <a:ext uri="{FF2B5EF4-FFF2-40B4-BE49-F238E27FC236}">
                  <a16:creationId xmlns:a16="http://schemas.microsoft.com/office/drawing/2014/main" id="{87797524-F470-C4A4-14C6-3E76BB34C64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20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94" name="Oval 587">
              <a:extLst>
                <a:ext uri="{FF2B5EF4-FFF2-40B4-BE49-F238E27FC236}">
                  <a16:creationId xmlns:a16="http://schemas.microsoft.com/office/drawing/2014/main" id="{88D40AA3-D326-11D1-E5D7-1309F1E27F4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7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95" name="Oval 588">
              <a:extLst>
                <a:ext uri="{FF2B5EF4-FFF2-40B4-BE49-F238E27FC236}">
                  <a16:creationId xmlns:a16="http://schemas.microsoft.com/office/drawing/2014/main" id="{4EA29E2A-3C81-4280-77B8-E6BF48AD60B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18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96" name="Oval 589">
              <a:extLst>
                <a:ext uri="{FF2B5EF4-FFF2-40B4-BE49-F238E27FC236}">
                  <a16:creationId xmlns:a16="http://schemas.microsoft.com/office/drawing/2014/main" id="{D0B98193-6B4C-D43A-54C9-35BB4D6384B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204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97" name="Oval 590">
              <a:extLst>
                <a:ext uri="{FF2B5EF4-FFF2-40B4-BE49-F238E27FC236}">
                  <a16:creationId xmlns:a16="http://schemas.microsoft.com/office/drawing/2014/main" id="{9635028A-DD3E-B37C-690B-EDFF5727049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175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98" name="Oval 591">
              <a:extLst>
                <a:ext uri="{FF2B5EF4-FFF2-40B4-BE49-F238E27FC236}">
                  <a16:creationId xmlns:a16="http://schemas.microsoft.com/office/drawing/2014/main" id="{5ED97D6B-5B81-AB03-D958-652C637125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26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99" name="Oval 592">
              <a:extLst>
                <a:ext uri="{FF2B5EF4-FFF2-40B4-BE49-F238E27FC236}">
                  <a16:creationId xmlns:a16="http://schemas.microsoft.com/office/drawing/2014/main" id="{0F7A8999-2FD4-302E-9448-1B32AE1A059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27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00" name="Oval 593">
              <a:extLst>
                <a:ext uri="{FF2B5EF4-FFF2-40B4-BE49-F238E27FC236}">
                  <a16:creationId xmlns:a16="http://schemas.microsoft.com/office/drawing/2014/main" id="{2713B2CF-A650-4E1D-C1C6-C0C01A44C5B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225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01" name="Oval 594">
              <a:extLst>
                <a:ext uri="{FF2B5EF4-FFF2-40B4-BE49-F238E27FC236}">
                  <a16:creationId xmlns:a16="http://schemas.microsoft.com/office/drawing/2014/main" id="{B992494B-8FE6-DA71-1D81-A414836FC7B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25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02" name="Oval 595">
              <a:extLst>
                <a:ext uri="{FF2B5EF4-FFF2-40B4-BE49-F238E27FC236}">
                  <a16:creationId xmlns:a16="http://schemas.microsoft.com/office/drawing/2014/main" id="{078A2AED-CB99-80D2-0DAB-BB942612B3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7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03" name="Oval 596">
              <a:extLst>
                <a:ext uri="{FF2B5EF4-FFF2-40B4-BE49-F238E27FC236}">
                  <a16:creationId xmlns:a16="http://schemas.microsoft.com/office/drawing/2014/main" id="{CE6E4C9B-BE66-31C6-25DA-8D74295F9D8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235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04" name="Oval 597">
              <a:extLst>
                <a:ext uri="{FF2B5EF4-FFF2-40B4-BE49-F238E27FC236}">
                  <a16:creationId xmlns:a16="http://schemas.microsoft.com/office/drawing/2014/main" id="{EB091D9E-5EC0-D748-156D-EB7F9C828C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68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05" name="Oval 598">
              <a:extLst>
                <a:ext uri="{FF2B5EF4-FFF2-40B4-BE49-F238E27FC236}">
                  <a16:creationId xmlns:a16="http://schemas.microsoft.com/office/drawing/2014/main" id="{70E07DAF-4F8D-44D1-6EE7-4412D4E6B0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06" name="Oval 599">
              <a:extLst>
                <a:ext uri="{FF2B5EF4-FFF2-40B4-BE49-F238E27FC236}">
                  <a16:creationId xmlns:a16="http://schemas.microsoft.com/office/drawing/2014/main" id="{61CD31C3-8FBC-30C9-383E-2284449239B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25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07" name="Oval 600">
              <a:extLst>
                <a:ext uri="{FF2B5EF4-FFF2-40B4-BE49-F238E27FC236}">
                  <a16:creationId xmlns:a16="http://schemas.microsoft.com/office/drawing/2014/main" id="{9B9DBA3B-D8DE-D826-8E44-B21A894021F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08" name="Oval 601">
              <a:extLst>
                <a:ext uri="{FF2B5EF4-FFF2-40B4-BE49-F238E27FC236}">
                  <a16:creationId xmlns:a16="http://schemas.microsoft.com/office/drawing/2014/main" id="{65A5FC41-A958-91E4-A9AD-41F4611D6B9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187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09" name="Oval 602">
              <a:extLst>
                <a:ext uri="{FF2B5EF4-FFF2-40B4-BE49-F238E27FC236}">
                  <a16:creationId xmlns:a16="http://schemas.microsoft.com/office/drawing/2014/main" id="{D1E58C1C-20C6-F179-B52F-F7DC5589FE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225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0" name="Oval 603">
              <a:extLst>
                <a:ext uri="{FF2B5EF4-FFF2-40B4-BE49-F238E27FC236}">
                  <a16:creationId xmlns:a16="http://schemas.microsoft.com/office/drawing/2014/main" id="{445540E7-2F40-1AA6-7213-0B0A5E7D7D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1" name="Oval 604">
              <a:extLst>
                <a:ext uri="{FF2B5EF4-FFF2-40B4-BE49-F238E27FC236}">
                  <a16:creationId xmlns:a16="http://schemas.microsoft.com/office/drawing/2014/main" id="{77894EF8-8716-4B1E-6EDF-AB288FA8DC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85" y="295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2" name="Oval 605">
              <a:extLst>
                <a:ext uri="{FF2B5EF4-FFF2-40B4-BE49-F238E27FC236}">
                  <a16:creationId xmlns:a16="http://schemas.microsoft.com/office/drawing/2014/main" id="{48DFBB3F-DB6A-1E25-8FC6-0D0033AB0B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85" y="295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3" name="Oval 606">
              <a:extLst>
                <a:ext uri="{FF2B5EF4-FFF2-40B4-BE49-F238E27FC236}">
                  <a16:creationId xmlns:a16="http://schemas.microsoft.com/office/drawing/2014/main" id="{286FC1C2-64A3-3ECA-AC04-E4FAE52473B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85" y="252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4" name="Oval 607">
              <a:extLst>
                <a:ext uri="{FF2B5EF4-FFF2-40B4-BE49-F238E27FC236}">
                  <a16:creationId xmlns:a16="http://schemas.microsoft.com/office/drawing/2014/main" id="{90B251CB-260C-7449-5E32-E8B1F04B8DA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85" y="29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5" name="Oval 608">
              <a:extLst>
                <a:ext uri="{FF2B5EF4-FFF2-40B4-BE49-F238E27FC236}">
                  <a16:creationId xmlns:a16="http://schemas.microsoft.com/office/drawing/2014/main" id="{21B6BEB9-D8E8-ACDB-DE91-E8CDB76765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37" y="285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6" name="Oval 609">
              <a:extLst>
                <a:ext uri="{FF2B5EF4-FFF2-40B4-BE49-F238E27FC236}">
                  <a16:creationId xmlns:a16="http://schemas.microsoft.com/office/drawing/2014/main" id="{E167F2E0-4135-8BC5-98B4-A341F75F6C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37" y="256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</p:grpSp>
      <p:sp>
        <p:nvSpPr>
          <p:cNvPr id="617" name="AutoShape 6">
            <a:extLst>
              <a:ext uri="{FF2B5EF4-FFF2-40B4-BE49-F238E27FC236}">
                <a16:creationId xmlns:a16="http://schemas.microsoft.com/office/drawing/2014/main" id="{F1608413-521C-AB3D-C87E-1D7918272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1165" y="4495933"/>
            <a:ext cx="114300" cy="114300"/>
          </a:xfrm>
          <a:prstGeom prst="star4">
            <a:avLst>
              <a:gd name="adj" fmla="val 12500"/>
            </a:avLst>
          </a:prstGeom>
          <a:solidFill>
            <a:srgbClr val="008000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18" name="AutoShape 2">
            <a:extLst>
              <a:ext uri="{FF2B5EF4-FFF2-40B4-BE49-F238E27FC236}">
                <a16:creationId xmlns:a16="http://schemas.microsoft.com/office/drawing/2014/main" id="{6E053F0A-B05A-B876-302B-700113889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686" y="3286564"/>
            <a:ext cx="114300" cy="114300"/>
          </a:xfrm>
          <a:prstGeom prst="star4">
            <a:avLst>
              <a:gd name="adj" fmla="val 12500"/>
            </a:avLst>
          </a:prstGeom>
          <a:solidFill>
            <a:srgbClr val="008000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19" name="AutoShape 3">
            <a:extLst>
              <a:ext uri="{FF2B5EF4-FFF2-40B4-BE49-F238E27FC236}">
                <a16:creationId xmlns:a16="http://schemas.microsoft.com/office/drawing/2014/main" id="{81E39448-DD66-4E1F-89F1-8CEA5D71A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6655" y="2790939"/>
            <a:ext cx="114300" cy="114300"/>
          </a:xfrm>
          <a:prstGeom prst="star4">
            <a:avLst>
              <a:gd name="adj" fmla="val 12500"/>
            </a:avLst>
          </a:prstGeom>
          <a:solidFill>
            <a:srgbClr val="008000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20" name="AutoShape 4">
            <a:extLst>
              <a:ext uri="{FF2B5EF4-FFF2-40B4-BE49-F238E27FC236}">
                <a16:creationId xmlns:a16="http://schemas.microsoft.com/office/drawing/2014/main" id="{BF8E2DD3-47D3-D847-199E-3347016BC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0086" y="3686614"/>
            <a:ext cx="114300" cy="114300"/>
          </a:xfrm>
          <a:prstGeom prst="star4">
            <a:avLst>
              <a:gd name="adj" fmla="val 12500"/>
            </a:avLst>
          </a:prstGeom>
          <a:solidFill>
            <a:srgbClr val="008000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21" name="AutoShape 5">
            <a:extLst>
              <a:ext uri="{FF2B5EF4-FFF2-40B4-BE49-F238E27FC236}">
                <a16:creationId xmlns:a16="http://schemas.microsoft.com/office/drawing/2014/main" id="{8B14904B-147E-10E6-8C97-536CA61F9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8586" y="3629464"/>
            <a:ext cx="114300" cy="114300"/>
          </a:xfrm>
          <a:prstGeom prst="star4">
            <a:avLst>
              <a:gd name="adj" fmla="val 12500"/>
            </a:avLst>
          </a:prstGeom>
          <a:solidFill>
            <a:srgbClr val="008000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22" name="AutoShape 7">
            <a:extLst>
              <a:ext uri="{FF2B5EF4-FFF2-40B4-BE49-F238E27FC236}">
                <a16:creationId xmlns:a16="http://schemas.microsoft.com/office/drawing/2014/main" id="{E2F11F25-90B9-EF0E-B2C3-F566950F1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7186" y="3858064"/>
            <a:ext cx="114300" cy="114300"/>
          </a:xfrm>
          <a:prstGeom prst="star4">
            <a:avLst>
              <a:gd name="adj" fmla="val 12500"/>
            </a:avLst>
          </a:prstGeom>
          <a:solidFill>
            <a:srgbClr val="008000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23" name="AutoShape 8">
            <a:extLst>
              <a:ext uri="{FF2B5EF4-FFF2-40B4-BE49-F238E27FC236}">
                <a16:creationId xmlns:a16="http://schemas.microsoft.com/office/drawing/2014/main" id="{4CF0F668-E931-08D1-5737-F7ECD66FD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9802" y="2573379"/>
            <a:ext cx="114300" cy="114300"/>
          </a:xfrm>
          <a:prstGeom prst="star4">
            <a:avLst>
              <a:gd name="adj" fmla="val 12500"/>
            </a:avLst>
          </a:prstGeom>
          <a:solidFill>
            <a:srgbClr val="008000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24" name="AutoShape 10">
            <a:extLst>
              <a:ext uri="{FF2B5EF4-FFF2-40B4-BE49-F238E27FC236}">
                <a16:creationId xmlns:a16="http://schemas.microsoft.com/office/drawing/2014/main" id="{0130881A-5AE0-F3D7-93C3-D8FFAE1C4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952" y="3259179"/>
            <a:ext cx="114300" cy="114300"/>
          </a:xfrm>
          <a:prstGeom prst="star4">
            <a:avLst>
              <a:gd name="adj" fmla="val 12500"/>
            </a:avLst>
          </a:prstGeom>
          <a:solidFill>
            <a:srgbClr val="008000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25" name="AutoShape 9">
            <a:extLst>
              <a:ext uri="{FF2B5EF4-FFF2-40B4-BE49-F238E27FC236}">
                <a16:creationId xmlns:a16="http://schemas.microsoft.com/office/drawing/2014/main" id="{FC0EB782-7671-449C-DB4B-7A3050F27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2469" y="3906412"/>
            <a:ext cx="114300" cy="114300"/>
          </a:xfrm>
          <a:prstGeom prst="star4">
            <a:avLst>
              <a:gd name="adj" fmla="val 12500"/>
            </a:avLst>
          </a:prstGeom>
          <a:solidFill>
            <a:srgbClr val="008000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26" name="AutoShape 11">
            <a:extLst>
              <a:ext uri="{FF2B5EF4-FFF2-40B4-BE49-F238E27FC236}">
                <a16:creationId xmlns:a16="http://schemas.microsoft.com/office/drawing/2014/main" id="{1A3C0365-F207-EEC8-E4A6-E88DCE3F0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2094" y="4479841"/>
            <a:ext cx="114300" cy="114300"/>
          </a:xfrm>
          <a:prstGeom prst="star4">
            <a:avLst>
              <a:gd name="adj" fmla="val 12500"/>
            </a:avLst>
          </a:prstGeom>
          <a:solidFill>
            <a:srgbClr val="008000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27" name="AutoShape 12">
            <a:extLst>
              <a:ext uri="{FF2B5EF4-FFF2-40B4-BE49-F238E27FC236}">
                <a16:creationId xmlns:a16="http://schemas.microsoft.com/office/drawing/2014/main" id="{12F740B7-F838-27F2-13CE-CD7C25214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6345" y="5151946"/>
            <a:ext cx="114300" cy="114300"/>
          </a:xfrm>
          <a:prstGeom prst="star4">
            <a:avLst>
              <a:gd name="adj" fmla="val 12500"/>
            </a:avLst>
          </a:prstGeom>
          <a:solidFill>
            <a:srgbClr val="008000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28" name="Text Box 321">
            <a:extLst>
              <a:ext uri="{FF2B5EF4-FFF2-40B4-BE49-F238E27FC236}">
                <a16:creationId xmlns:a16="http://schemas.microsoft.com/office/drawing/2014/main" id="{C43E7B1F-7CB4-35A3-E3DB-EC37B401D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2812" y="2643449"/>
            <a:ext cx="196098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rgbClr val="0070C0"/>
                </a:solidFill>
              </a:rPr>
              <a:t>Sample 2</a:t>
            </a:r>
          </a:p>
        </p:txBody>
      </p: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46CDA459-54FC-3C1D-591A-5FB943913EB2}"/>
              </a:ext>
            </a:extLst>
          </p:cNvPr>
          <p:cNvGrpSpPr/>
          <p:nvPr/>
        </p:nvGrpSpPr>
        <p:grpSpPr>
          <a:xfrm>
            <a:off x="5285402" y="2726324"/>
            <a:ext cx="4258865" cy="2492079"/>
            <a:chOff x="3617914" y="2087429"/>
            <a:chExt cx="5678486" cy="3322772"/>
          </a:xfrm>
        </p:grpSpPr>
        <p:sp>
          <p:nvSpPr>
            <p:cNvPr id="630" name="Oval 24">
              <a:extLst>
                <a:ext uri="{FF2B5EF4-FFF2-40B4-BE49-F238E27FC236}">
                  <a16:creationId xmlns:a16="http://schemas.microsoft.com/office/drawing/2014/main" id="{00C3FE2E-7D54-6DBD-FE97-0702DAC5B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0" y="2209800"/>
              <a:ext cx="1295400" cy="2362200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31" name="AutoShape 13">
              <a:extLst>
                <a:ext uri="{FF2B5EF4-FFF2-40B4-BE49-F238E27FC236}">
                  <a16:creationId xmlns:a16="http://schemas.microsoft.com/office/drawing/2014/main" id="{B279E453-6026-37B3-42A5-2307480BB2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40738" y="3049588"/>
              <a:ext cx="146050" cy="146050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70C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32" name="AutoShape 14">
              <a:extLst>
                <a:ext uri="{FF2B5EF4-FFF2-40B4-BE49-F238E27FC236}">
                  <a16:creationId xmlns:a16="http://schemas.microsoft.com/office/drawing/2014/main" id="{DA00C9E9-D04C-6CA3-9D4A-A53A8536D6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97888" y="2554288"/>
              <a:ext cx="146050" cy="146050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70C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33" name="AutoShape 15">
              <a:extLst>
                <a:ext uri="{FF2B5EF4-FFF2-40B4-BE49-F238E27FC236}">
                  <a16:creationId xmlns:a16="http://schemas.microsoft.com/office/drawing/2014/main" id="{946A097D-DAFC-4318-EE06-79A6B9C492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050338" y="3317875"/>
              <a:ext cx="146050" cy="146050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70C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34" name="AutoShape 16">
              <a:extLst>
                <a:ext uri="{FF2B5EF4-FFF2-40B4-BE49-F238E27FC236}">
                  <a16:creationId xmlns:a16="http://schemas.microsoft.com/office/drawing/2014/main" id="{19E8B14C-BBA1-E0E4-836D-D40A99E898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69338" y="3279775"/>
              <a:ext cx="146050" cy="146050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70C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35" name="AutoShape 17">
              <a:extLst>
                <a:ext uri="{FF2B5EF4-FFF2-40B4-BE49-F238E27FC236}">
                  <a16:creationId xmlns:a16="http://schemas.microsoft.com/office/drawing/2014/main" id="{CB28679C-2CED-12C4-BA9A-C8A3B8CEE26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59838" y="3757613"/>
              <a:ext cx="146050" cy="146050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70C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36" name="AutoShape 18">
              <a:extLst>
                <a:ext uri="{FF2B5EF4-FFF2-40B4-BE49-F238E27FC236}">
                  <a16:creationId xmlns:a16="http://schemas.microsoft.com/office/drawing/2014/main" id="{83D2D10F-D623-E769-8F62-C9D4D59E4E9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21738" y="3432175"/>
              <a:ext cx="146050" cy="146050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70C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37" name="AutoShape 19">
              <a:extLst>
                <a:ext uri="{FF2B5EF4-FFF2-40B4-BE49-F238E27FC236}">
                  <a16:creationId xmlns:a16="http://schemas.microsoft.com/office/drawing/2014/main" id="{855DEE63-0A6D-35F8-300E-5B65487163A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02688" y="2574925"/>
              <a:ext cx="146050" cy="146050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70C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38" name="AutoShape 20">
              <a:extLst>
                <a:ext uri="{FF2B5EF4-FFF2-40B4-BE49-F238E27FC236}">
                  <a16:creationId xmlns:a16="http://schemas.microsoft.com/office/drawing/2014/main" id="{CD18722D-D068-3A52-1EA3-75FDC18E50A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83588" y="3471863"/>
              <a:ext cx="146050" cy="146050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70C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39" name="AutoShape 22">
              <a:extLst>
                <a:ext uri="{FF2B5EF4-FFF2-40B4-BE49-F238E27FC236}">
                  <a16:creationId xmlns:a16="http://schemas.microsoft.com/office/drawing/2014/main" id="{E58A0203-F746-51E4-1922-3A2E10D9AF7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593138" y="3823873"/>
              <a:ext cx="146050" cy="146050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70C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40" name="AutoShape 21">
              <a:extLst>
                <a:ext uri="{FF2B5EF4-FFF2-40B4-BE49-F238E27FC236}">
                  <a16:creationId xmlns:a16="http://schemas.microsoft.com/office/drawing/2014/main" id="{9AFFD3FA-AD41-3B85-95E8-41DCF8C5100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40788" y="3032125"/>
              <a:ext cx="146050" cy="146050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70C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41" name="AutoShape 23">
              <a:extLst>
                <a:ext uri="{FF2B5EF4-FFF2-40B4-BE49-F238E27FC236}">
                  <a16:creationId xmlns:a16="http://schemas.microsoft.com/office/drawing/2014/main" id="{CD1E672B-2B5E-3F60-29C5-C450DBD4043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14652" y="4257405"/>
              <a:ext cx="90686" cy="90686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70C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42" name="Line 25">
              <a:extLst>
                <a:ext uri="{FF2B5EF4-FFF2-40B4-BE49-F238E27FC236}">
                  <a16:creationId xmlns:a16="http://schemas.microsoft.com/office/drawing/2014/main" id="{B7F7BF94-EE64-CE1D-CB0F-EC441B0A14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21088" y="4303714"/>
              <a:ext cx="4819650" cy="1106487"/>
            </a:xfrm>
            <a:prstGeom prst="line">
              <a:avLst/>
            </a:prstGeom>
            <a:noFill/>
            <a:ln w="28575" cap="rnd">
              <a:solidFill>
                <a:srgbClr val="0070C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43" name="Line 26">
              <a:extLst>
                <a:ext uri="{FF2B5EF4-FFF2-40B4-BE49-F238E27FC236}">
                  <a16:creationId xmlns:a16="http://schemas.microsoft.com/office/drawing/2014/main" id="{B65032AD-D6B1-6265-5D6F-3EAF81309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38600" y="3903664"/>
              <a:ext cx="4630738" cy="744537"/>
            </a:xfrm>
            <a:prstGeom prst="line">
              <a:avLst/>
            </a:prstGeom>
            <a:noFill/>
            <a:ln w="28575" cap="rnd">
              <a:solidFill>
                <a:srgbClr val="0070C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44" name="Line 27">
              <a:extLst>
                <a:ext uri="{FF2B5EF4-FFF2-40B4-BE49-F238E27FC236}">
                  <a16:creationId xmlns:a16="http://schemas.microsoft.com/office/drawing/2014/main" id="{9E3CF9E2-FF12-A1F8-6B28-BFDCDC0F7E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2000" y="3833814"/>
              <a:ext cx="4376738" cy="661987"/>
            </a:xfrm>
            <a:prstGeom prst="line">
              <a:avLst/>
            </a:prstGeom>
            <a:noFill/>
            <a:ln w="28575" cap="rnd">
              <a:solidFill>
                <a:srgbClr val="0070C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45" name="Line 28">
              <a:extLst>
                <a:ext uri="{FF2B5EF4-FFF2-40B4-BE49-F238E27FC236}">
                  <a16:creationId xmlns:a16="http://schemas.microsoft.com/office/drawing/2014/main" id="{4F29355B-6404-2874-A00C-BCE6F3FB53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17914" y="3544889"/>
              <a:ext cx="4822825" cy="377825"/>
            </a:xfrm>
            <a:prstGeom prst="line">
              <a:avLst/>
            </a:prstGeom>
            <a:noFill/>
            <a:ln w="28575" cap="rnd">
              <a:solidFill>
                <a:srgbClr val="0070C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46" name="Line 29">
              <a:extLst>
                <a:ext uri="{FF2B5EF4-FFF2-40B4-BE49-F238E27FC236}">
                  <a16:creationId xmlns:a16="http://schemas.microsoft.com/office/drawing/2014/main" id="{36083112-DA61-B614-1BE6-E23334543E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5800" y="3505201"/>
              <a:ext cx="4364038" cy="328613"/>
            </a:xfrm>
            <a:prstGeom prst="line">
              <a:avLst/>
            </a:prstGeom>
            <a:noFill/>
            <a:ln w="28575" cap="rnd">
              <a:solidFill>
                <a:srgbClr val="0070C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47" name="Line 30">
              <a:extLst>
                <a:ext uri="{FF2B5EF4-FFF2-40B4-BE49-F238E27FC236}">
                  <a16:creationId xmlns:a16="http://schemas.microsoft.com/office/drawing/2014/main" id="{347ED815-0A78-7B73-CDE4-6AE76CF4BF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53000" y="3392489"/>
              <a:ext cx="4243388" cy="225425"/>
            </a:xfrm>
            <a:prstGeom prst="line">
              <a:avLst/>
            </a:prstGeom>
            <a:noFill/>
            <a:ln w="28575" cap="rnd">
              <a:solidFill>
                <a:srgbClr val="0070C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48" name="Line 31">
              <a:extLst>
                <a:ext uri="{FF2B5EF4-FFF2-40B4-BE49-F238E27FC236}">
                  <a16:creationId xmlns:a16="http://schemas.microsoft.com/office/drawing/2014/main" id="{BA2043F8-D2C9-1C71-4946-54D81A70D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1000" y="3352800"/>
              <a:ext cx="4548188" cy="192088"/>
            </a:xfrm>
            <a:prstGeom prst="line">
              <a:avLst/>
            </a:prstGeom>
            <a:noFill/>
            <a:ln w="28575" cap="rnd">
              <a:solidFill>
                <a:srgbClr val="0070C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49" name="Line 32">
              <a:extLst>
                <a:ext uri="{FF2B5EF4-FFF2-40B4-BE49-F238E27FC236}">
                  <a16:creationId xmlns:a16="http://schemas.microsoft.com/office/drawing/2014/main" id="{39356943-B09F-F0D0-E147-0E6E11A0A7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084514"/>
              <a:ext cx="4794250" cy="39687"/>
            </a:xfrm>
            <a:prstGeom prst="line">
              <a:avLst/>
            </a:prstGeom>
            <a:noFill/>
            <a:ln w="28575" cap="rnd">
              <a:solidFill>
                <a:srgbClr val="0070C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50" name="Line 33">
              <a:extLst>
                <a:ext uri="{FF2B5EF4-FFF2-40B4-BE49-F238E27FC236}">
                  <a16:creationId xmlns:a16="http://schemas.microsoft.com/office/drawing/2014/main" id="{B39728BA-4DCA-7CD7-E8F3-1052CAD2ED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2314" y="3032126"/>
              <a:ext cx="4416425" cy="92075"/>
            </a:xfrm>
            <a:prstGeom prst="line">
              <a:avLst/>
            </a:prstGeom>
            <a:noFill/>
            <a:ln w="28575" cap="rnd">
              <a:solidFill>
                <a:srgbClr val="0070C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51" name="Line 34">
              <a:extLst>
                <a:ext uri="{FF2B5EF4-FFF2-40B4-BE49-F238E27FC236}">
                  <a16:creationId xmlns:a16="http://schemas.microsoft.com/office/drawing/2014/main" id="{1EBFBFCF-A9A7-3CB4-5074-FD57C36DAE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9688" y="2087429"/>
              <a:ext cx="4737100" cy="536575"/>
            </a:xfrm>
            <a:prstGeom prst="line">
              <a:avLst/>
            </a:prstGeom>
            <a:noFill/>
            <a:ln w="28575" cap="rnd">
              <a:solidFill>
                <a:srgbClr val="0070C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52" name="Line 35">
              <a:extLst>
                <a:ext uri="{FF2B5EF4-FFF2-40B4-BE49-F238E27FC236}">
                  <a16:creationId xmlns:a16="http://schemas.microsoft.com/office/drawing/2014/main" id="{425A8530-A9F1-E18A-B0EF-9972EC64AA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6114" y="2234701"/>
              <a:ext cx="4403725" cy="331199"/>
            </a:xfrm>
            <a:prstGeom prst="line">
              <a:avLst/>
            </a:prstGeom>
            <a:noFill/>
            <a:ln w="28575" cap="rnd">
              <a:solidFill>
                <a:srgbClr val="0070C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4" name="Text Box 324">
                <a:extLst>
                  <a:ext uri="{FF2B5EF4-FFF2-40B4-BE49-F238E27FC236}">
                    <a16:creationId xmlns:a16="http://schemas.microsoft.com/office/drawing/2014/main" id="{F90F84B3-DA1A-2ED8-77CD-3D5465F714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25334" y="4986129"/>
                <a:ext cx="3928466" cy="1180122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200" dirty="0"/>
                  <a:t>Calculate</a:t>
                </a:r>
                <a:r>
                  <a:rPr lang="en-US" sz="2200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mean of Sample 2</a:t>
                </a:r>
              </a:p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6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𝑋</m:t>
                          </m:r>
                        </m:e>
                      </m:acc>
                      <m:r>
                        <a:rPr lang="en-US" sz="2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+…+ 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54" name="Text Box 324">
                <a:extLst>
                  <a:ext uri="{FF2B5EF4-FFF2-40B4-BE49-F238E27FC236}">
                    <a16:creationId xmlns:a16="http://schemas.microsoft.com/office/drawing/2014/main" id="{F90F84B3-DA1A-2ED8-77CD-3D5465F71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5334" y="4986129"/>
                <a:ext cx="3928466" cy="1180122"/>
              </a:xfrm>
              <a:prstGeom prst="rect">
                <a:avLst/>
              </a:prstGeom>
              <a:blipFill>
                <a:blip r:embed="rId5"/>
                <a:stretch>
                  <a:fillRect l="-1923" t="-3158"/>
                </a:stretch>
              </a:blipFill>
              <a:ln w="19050">
                <a:solidFill>
                  <a:srgbClr val="0070C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229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BFDC0-9F48-0FB4-AD1E-F212DEA1E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B1D9C6-D98E-3E44-110D-EFB80F17E15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Sampling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37D8F062-F8A9-AE09-75FE-4202AD7570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How to guess the population mean: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en-US" sz="2400" dirty="0"/>
                  <a:t> </a:t>
                </a:r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37D8F062-F8A9-AE09-75FE-4202AD757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3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6">
            <a:extLst>
              <a:ext uri="{FF2B5EF4-FFF2-40B4-BE49-F238E27FC236}">
                <a16:creationId xmlns:a16="http://schemas.microsoft.com/office/drawing/2014/main" id="{3E099108-3828-926D-78CB-2DEE3FCFE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4186" y="2161098"/>
            <a:ext cx="2057400" cy="348615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325">
                <a:extLst>
                  <a:ext uri="{FF2B5EF4-FFF2-40B4-BE49-F238E27FC236}">
                    <a16:creationId xmlns:a16="http://schemas.microsoft.com/office/drawing/2014/main" id="{28394730-2154-231C-E5BF-CE47F3F0C8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2764" y="4057453"/>
                <a:ext cx="467885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325">
                <a:extLst>
                  <a:ext uri="{FF2B5EF4-FFF2-40B4-BE49-F238E27FC236}">
                    <a16:creationId xmlns:a16="http://schemas.microsoft.com/office/drawing/2014/main" id="{28394730-2154-231C-E5BF-CE47F3F0C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62764" y="4057453"/>
                <a:ext cx="46788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321">
            <a:extLst>
              <a:ext uri="{FF2B5EF4-FFF2-40B4-BE49-F238E27FC236}">
                <a16:creationId xmlns:a16="http://schemas.microsoft.com/office/drawing/2014/main" id="{E64336D7-7EE8-7D30-B17A-E9D8C8364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127" y="2267092"/>
            <a:ext cx="196098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/>
              <a:t>Population</a:t>
            </a:r>
          </a:p>
        </p:txBody>
      </p:sp>
      <p:grpSp>
        <p:nvGrpSpPr>
          <p:cNvPr id="9" name="Group 326">
            <a:extLst>
              <a:ext uri="{FF2B5EF4-FFF2-40B4-BE49-F238E27FC236}">
                <a16:creationId xmlns:a16="http://schemas.microsoft.com/office/drawing/2014/main" id="{1303606A-E853-A54C-64E7-CC5FE64AF6A2}"/>
              </a:ext>
            </a:extLst>
          </p:cNvPr>
          <p:cNvGrpSpPr>
            <a:grpSpLocks/>
          </p:cNvGrpSpPr>
          <p:nvPr/>
        </p:nvGrpSpPr>
        <p:grpSpPr bwMode="auto">
          <a:xfrm>
            <a:off x="4759937" y="2389698"/>
            <a:ext cx="1627585" cy="3086100"/>
            <a:chOff x="1008" y="1008"/>
            <a:chExt cx="1367" cy="2592"/>
          </a:xfrm>
        </p:grpSpPr>
        <p:sp>
          <p:nvSpPr>
            <p:cNvPr id="11" name="Oval 327">
              <a:extLst>
                <a:ext uri="{FF2B5EF4-FFF2-40B4-BE49-F238E27FC236}">
                  <a16:creationId xmlns:a16="http://schemas.microsoft.com/office/drawing/2014/main" id="{44474694-FB2F-AFA2-494C-74AC5900D21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230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" name="Oval 328">
              <a:extLst>
                <a:ext uri="{FF2B5EF4-FFF2-40B4-BE49-F238E27FC236}">
                  <a16:creationId xmlns:a16="http://schemas.microsoft.com/office/drawing/2014/main" id="{5D793215-8E9C-F19C-4FA8-5A36CB76AAA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5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4" name="Oval 329">
              <a:extLst>
                <a:ext uri="{FF2B5EF4-FFF2-40B4-BE49-F238E27FC236}">
                  <a16:creationId xmlns:a16="http://schemas.microsoft.com/office/drawing/2014/main" id="{058FEA1E-4428-61CE-D943-D45D5A0DFBF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25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5" name="Oval 330">
              <a:extLst>
                <a:ext uri="{FF2B5EF4-FFF2-40B4-BE49-F238E27FC236}">
                  <a16:creationId xmlns:a16="http://schemas.microsoft.com/office/drawing/2014/main" id="{02BDD725-D431-07C7-BAFF-07049A19D78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" y="26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6" name="Oval 331">
              <a:extLst>
                <a:ext uri="{FF2B5EF4-FFF2-40B4-BE49-F238E27FC236}">
                  <a16:creationId xmlns:a16="http://schemas.microsoft.com/office/drawing/2014/main" id="{05A203AD-0554-D911-B203-FC426635D7A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27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7" name="Oval 332">
              <a:extLst>
                <a:ext uri="{FF2B5EF4-FFF2-40B4-BE49-F238E27FC236}">
                  <a16:creationId xmlns:a16="http://schemas.microsoft.com/office/drawing/2014/main" id="{56708A8D-E1E6-C017-3A27-32C4C499B23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28" y="32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8" name="Oval 333">
              <a:extLst>
                <a:ext uri="{FF2B5EF4-FFF2-40B4-BE49-F238E27FC236}">
                  <a16:creationId xmlns:a16="http://schemas.microsoft.com/office/drawing/2014/main" id="{345B4B17-6C80-96F0-AFA5-95D34D664D7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297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9" name="Oval 334">
              <a:extLst>
                <a:ext uri="{FF2B5EF4-FFF2-40B4-BE49-F238E27FC236}">
                  <a16:creationId xmlns:a16="http://schemas.microsoft.com/office/drawing/2014/main" id="{4BB7C36B-3A50-70DF-DFD5-0B0A95ED8DB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0" name="Oval 335">
              <a:extLst>
                <a:ext uri="{FF2B5EF4-FFF2-40B4-BE49-F238E27FC236}">
                  <a16:creationId xmlns:a16="http://schemas.microsoft.com/office/drawing/2014/main" id="{3F0B9F85-1376-F5AD-3B1C-0DD872F293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33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1" name="Oval 336">
              <a:extLst>
                <a:ext uri="{FF2B5EF4-FFF2-40B4-BE49-F238E27FC236}">
                  <a16:creationId xmlns:a16="http://schemas.microsoft.com/office/drawing/2014/main" id="{BC9AB2D9-9540-383A-D007-D3D0E71041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48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2" name="Oval 337">
              <a:extLst>
                <a:ext uri="{FF2B5EF4-FFF2-40B4-BE49-F238E27FC236}">
                  <a16:creationId xmlns:a16="http://schemas.microsoft.com/office/drawing/2014/main" id="{5618495B-0133-4B51-1604-64FAFC10715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68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3" name="Oval 338">
              <a:extLst>
                <a:ext uri="{FF2B5EF4-FFF2-40B4-BE49-F238E27FC236}">
                  <a16:creationId xmlns:a16="http://schemas.microsoft.com/office/drawing/2014/main" id="{B78FD521-5EC9-D6F8-2DC6-6DDE99B711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4" name="Oval 339">
              <a:extLst>
                <a:ext uri="{FF2B5EF4-FFF2-40B4-BE49-F238E27FC236}">
                  <a16:creationId xmlns:a16="http://schemas.microsoft.com/office/drawing/2014/main" id="{B4B1ABAE-71DE-F48E-4A2A-CB2313FFAD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5" name="Oval 340">
              <a:extLst>
                <a:ext uri="{FF2B5EF4-FFF2-40B4-BE49-F238E27FC236}">
                  <a16:creationId xmlns:a16="http://schemas.microsoft.com/office/drawing/2014/main" id="{581580AB-4FAD-0774-24F5-867BF211794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6" name="Oval 341">
              <a:extLst>
                <a:ext uri="{FF2B5EF4-FFF2-40B4-BE49-F238E27FC236}">
                  <a16:creationId xmlns:a16="http://schemas.microsoft.com/office/drawing/2014/main" id="{06CCBBB2-7939-D4C1-C1FC-226DFB3E8D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235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7" name="Oval 342">
              <a:extLst>
                <a:ext uri="{FF2B5EF4-FFF2-40B4-BE49-F238E27FC236}">
                  <a16:creationId xmlns:a16="http://schemas.microsoft.com/office/drawing/2014/main" id="{36761EED-7F9E-3766-E263-9E9B39A1178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08" y="25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8" name="Oval 343">
              <a:extLst>
                <a:ext uri="{FF2B5EF4-FFF2-40B4-BE49-F238E27FC236}">
                  <a16:creationId xmlns:a16="http://schemas.microsoft.com/office/drawing/2014/main" id="{651EFA66-4D0E-27A3-5BFE-C2CD52605B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9" name="Oval 344">
              <a:extLst>
                <a:ext uri="{FF2B5EF4-FFF2-40B4-BE49-F238E27FC236}">
                  <a16:creationId xmlns:a16="http://schemas.microsoft.com/office/drawing/2014/main" id="{80D60A97-80ED-BB85-C49B-BEBAAFBA24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30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0" name="Oval 345">
              <a:extLst>
                <a:ext uri="{FF2B5EF4-FFF2-40B4-BE49-F238E27FC236}">
                  <a16:creationId xmlns:a16="http://schemas.microsoft.com/office/drawing/2014/main" id="{55861204-1DC7-E1C6-2BB0-75D6B543627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27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1" name="Oval 346">
              <a:extLst>
                <a:ext uri="{FF2B5EF4-FFF2-40B4-BE49-F238E27FC236}">
                  <a16:creationId xmlns:a16="http://schemas.microsoft.com/office/drawing/2014/main" id="{03677FDF-6C98-F93D-F3CB-F995208907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230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2" name="Oval 347">
              <a:extLst>
                <a:ext uri="{FF2B5EF4-FFF2-40B4-BE49-F238E27FC236}">
                  <a16:creationId xmlns:a16="http://schemas.microsoft.com/office/drawing/2014/main" id="{5FAA6F60-9BA2-D627-832C-5124E1374DC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31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3" name="Oval 348">
              <a:extLst>
                <a:ext uri="{FF2B5EF4-FFF2-40B4-BE49-F238E27FC236}">
                  <a16:creationId xmlns:a16="http://schemas.microsoft.com/office/drawing/2014/main" id="{6AE0888B-0776-E256-4605-F3C127E4676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12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4" name="Oval 349">
              <a:extLst>
                <a:ext uri="{FF2B5EF4-FFF2-40B4-BE49-F238E27FC236}">
                  <a16:creationId xmlns:a16="http://schemas.microsoft.com/office/drawing/2014/main" id="{8A94D13B-E990-5CB8-CD53-2B420FCCF35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48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5" name="Oval 350">
              <a:extLst>
                <a:ext uri="{FF2B5EF4-FFF2-40B4-BE49-F238E27FC236}">
                  <a16:creationId xmlns:a16="http://schemas.microsoft.com/office/drawing/2014/main" id="{51128769-DA85-F1E8-7BB8-017A0078AA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6" name="Oval 351">
              <a:extLst>
                <a:ext uri="{FF2B5EF4-FFF2-40B4-BE49-F238E27FC236}">
                  <a16:creationId xmlns:a16="http://schemas.microsoft.com/office/drawing/2014/main" id="{D93EFEDB-34CF-B7D8-F062-D3F7200C589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7" name="Oval 352">
              <a:extLst>
                <a:ext uri="{FF2B5EF4-FFF2-40B4-BE49-F238E27FC236}">
                  <a16:creationId xmlns:a16="http://schemas.microsoft.com/office/drawing/2014/main" id="{C9DB073F-A432-15F4-6403-52CDC803C8A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230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8" name="Oval 353">
              <a:extLst>
                <a:ext uri="{FF2B5EF4-FFF2-40B4-BE49-F238E27FC236}">
                  <a16:creationId xmlns:a16="http://schemas.microsoft.com/office/drawing/2014/main" id="{C9026A54-17B0-812F-286A-DF86BF82D5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225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9" name="Oval 354">
              <a:extLst>
                <a:ext uri="{FF2B5EF4-FFF2-40B4-BE49-F238E27FC236}">
                  <a16:creationId xmlns:a16="http://schemas.microsoft.com/office/drawing/2014/main" id="{0605DC21-7650-5EAC-B5BC-CF02E04B4F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235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0" name="Oval 355">
              <a:extLst>
                <a:ext uri="{FF2B5EF4-FFF2-40B4-BE49-F238E27FC236}">
                  <a16:creationId xmlns:a16="http://schemas.microsoft.com/office/drawing/2014/main" id="{87FC3350-8811-334C-77D0-1DB4CEB068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1" name="Oval 356">
              <a:extLst>
                <a:ext uri="{FF2B5EF4-FFF2-40B4-BE49-F238E27FC236}">
                  <a16:creationId xmlns:a16="http://schemas.microsoft.com/office/drawing/2014/main" id="{89F4CA34-B584-22F9-161A-98044CBAB97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29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2" name="Oval 357">
              <a:extLst>
                <a:ext uri="{FF2B5EF4-FFF2-40B4-BE49-F238E27FC236}">
                  <a16:creationId xmlns:a16="http://schemas.microsoft.com/office/drawing/2014/main" id="{EDA418B4-60EF-152B-3DF3-89385D791AF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68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3" name="Oval 358">
              <a:extLst>
                <a:ext uri="{FF2B5EF4-FFF2-40B4-BE49-F238E27FC236}">
                  <a16:creationId xmlns:a16="http://schemas.microsoft.com/office/drawing/2014/main" id="{9262DEF5-DBBE-82D6-3888-E3DDF6098C4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56" y="22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4" name="Oval 359">
              <a:extLst>
                <a:ext uri="{FF2B5EF4-FFF2-40B4-BE49-F238E27FC236}">
                  <a16:creationId xmlns:a16="http://schemas.microsoft.com/office/drawing/2014/main" id="{0515F7B3-82BD-93A4-70D8-E8F7D3349BE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30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5" name="Oval 360">
              <a:extLst>
                <a:ext uri="{FF2B5EF4-FFF2-40B4-BE49-F238E27FC236}">
                  <a16:creationId xmlns:a16="http://schemas.microsoft.com/office/drawing/2014/main" id="{FE6C26C3-F035-D46E-DC85-B33F6B46A2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2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6" name="Oval 361">
              <a:extLst>
                <a:ext uri="{FF2B5EF4-FFF2-40B4-BE49-F238E27FC236}">
                  <a16:creationId xmlns:a16="http://schemas.microsoft.com/office/drawing/2014/main" id="{832443AF-6224-C3A5-DAEE-384A9C58AA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13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7" name="Oval 362">
              <a:extLst>
                <a:ext uri="{FF2B5EF4-FFF2-40B4-BE49-F238E27FC236}">
                  <a16:creationId xmlns:a16="http://schemas.microsoft.com/office/drawing/2014/main" id="{4C480574-8D92-EAA8-980A-FE15DD5936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8" name="Oval 363">
              <a:extLst>
                <a:ext uri="{FF2B5EF4-FFF2-40B4-BE49-F238E27FC236}">
                  <a16:creationId xmlns:a16="http://schemas.microsoft.com/office/drawing/2014/main" id="{F998A4DA-C6B1-BCEE-88FF-35E9E62C9D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9" name="Oval 364">
              <a:extLst>
                <a:ext uri="{FF2B5EF4-FFF2-40B4-BE49-F238E27FC236}">
                  <a16:creationId xmlns:a16="http://schemas.microsoft.com/office/drawing/2014/main" id="{51AE9063-2EE8-3E9F-ED73-2D7B853B3BF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0" name="Oval 365">
              <a:extLst>
                <a:ext uri="{FF2B5EF4-FFF2-40B4-BE49-F238E27FC236}">
                  <a16:creationId xmlns:a16="http://schemas.microsoft.com/office/drawing/2014/main" id="{6D9F0C89-BBD0-D7DE-EC6E-7D82DAE295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1" name="Oval 366">
              <a:extLst>
                <a:ext uri="{FF2B5EF4-FFF2-40B4-BE49-F238E27FC236}">
                  <a16:creationId xmlns:a16="http://schemas.microsoft.com/office/drawing/2014/main" id="{685F82E3-3C43-8694-205B-192262E8EB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4" y="216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2" name="Oval 367">
              <a:extLst>
                <a:ext uri="{FF2B5EF4-FFF2-40B4-BE49-F238E27FC236}">
                  <a16:creationId xmlns:a16="http://schemas.microsoft.com/office/drawing/2014/main" id="{C5B73420-E158-5595-5D09-E2D37098446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22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3" name="Oval 368">
              <a:extLst>
                <a:ext uri="{FF2B5EF4-FFF2-40B4-BE49-F238E27FC236}">
                  <a16:creationId xmlns:a16="http://schemas.microsoft.com/office/drawing/2014/main" id="{53D83BAC-64E7-2709-316A-EFBC990C1A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26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4" name="Oval 369">
              <a:extLst>
                <a:ext uri="{FF2B5EF4-FFF2-40B4-BE49-F238E27FC236}">
                  <a16:creationId xmlns:a16="http://schemas.microsoft.com/office/drawing/2014/main" id="{CAB4BAA3-C676-61F8-6F0F-1EC2A15983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5" name="Oval 370">
              <a:extLst>
                <a:ext uri="{FF2B5EF4-FFF2-40B4-BE49-F238E27FC236}">
                  <a16:creationId xmlns:a16="http://schemas.microsoft.com/office/drawing/2014/main" id="{C29F4BA1-83E2-25B2-353A-89FA1AC357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6" name="Oval 371">
              <a:extLst>
                <a:ext uri="{FF2B5EF4-FFF2-40B4-BE49-F238E27FC236}">
                  <a16:creationId xmlns:a16="http://schemas.microsoft.com/office/drawing/2014/main" id="{1B12425D-4ECF-AB19-3A7A-CB08FCD34C4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8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7" name="Oval 372">
              <a:extLst>
                <a:ext uri="{FF2B5EF4-FFF2-40B4-BE49-F238E27FC236}">
                  <a16:creationId xmlns:a16="http://schemas.microsoft.com/office/drawing/2014/main" id="{A2941FA9-B5A1-10FD-F3BD-5A802D6992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0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8" name="Oval 373">
              <a:extLst>
                <a:ext uri="{FF2B5EF4-FFF2-40B4-BE49-F238E27FC236}">
                  <a16:creationId xmlns:a16="http://schemas.microsoft.com/office/drawing/2014/main" id="{03294CCD-0FA7-9D0C-7E9B-9F23484B8A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12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9" name="Oval 374">
              <a:extLst>
                <a:ext uri="{FF2B5EF4-FFF2-40B4-BE49-F238E27FC236}">
                  <a16:creationId xmlns:a16="http://schemas.microsoft.com/office/drawing/2014/main" id="{9BA15063-E5D0-28BF-7920-F3DFCD942C2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4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0" name="Oval 375">
              <a:extLst>
                <a:ext uri="{FF2B5EF4-FFF2-40B4-BE49-F238E27FC236}">
                  <a16:creationId xmlns:a16="http://schemas.microsoft.com/office/drawing/2014/main" id="{F35BF0EC-9CDC-AD5E-E884-83FBF5E136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" name="Oval 376">
              <a:extLst>
                <a:ext uri="{FF2B5EF4-FFF2-40B4-BE49-F238E27FC236}">
                  <a16:creationId xmlns:a16="http://schemas.microsoft.com/office/drawing/2014/main" id="{862FB45B-0616-E0FC-E2F7-D213A3BFC7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27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2" name="Oval 377">
              <a:extLst>
                <a:ext uri="{FF2B5EF4-FFF2-40B4-BE49-F238E27FC236}">
                  <a16:creationId xmlns:a16="http://schemas.microsoft.com/office/drawing/2014/main" id="{DCF51C1B-EDD0-3F1C-1638-D4DDFF76FBE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26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3" name="Oval 378">
              <a:extLst>
                <a:ext uri="{FF2B5EF4-FFF2-40B4-BE49-F238E27FC236}">
                  <a16:creationId xmlns:a16="http://schemas.microsoft.com/office/drawing/2014/main" id="{74239A63-B8CB-B0CD-ABA5-8A829E576F7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28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53" name="Oval 379">
              <a:extLst>
                <a:ext uri="{FF2B5EF4-FFF2-40B4-BE49-F238E27FC236}">
                  <a16:creationId xmlns:a16="http://schemas.microsoft.com/office/drawing/2014/main" id="{EECCC843-4D73-9766-59B8-1CE7AF77C95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88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55" name="Oval 380">
              <a:extLst>
                <a:ext uri="{FF2B5EF4-FFF2-40B4-BE49-F238E27FC236}">
                  <a16:creationId xmlns:a16="http://schemas.microsoft.com/office/drawing/2014/main" id="{6BF85E45-3355-0F6D-8180-6AF8ACEE34A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33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56" name="Oval 381">
              <a:extLst>
                <a:ext uri="{FF2B5EF4-FFF2-40B4-BE49-F238E27FC236}">
                  <a16:creationId xmlns:a16="http://schemas.microsoft.com/office/drawing/2014/main" id="{08D1F9B0-9C16-6BDA-74F6-B2EE812D49F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307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57" name="Oval 382">
              <a:extLst>
                <a:ext uri="{FF2B5EF4-FFF2-40B4-BE49-F238E27FC236}">
                  <a16:creationId xmlns:a16="http://schemas.microsoft.com/office/drawing/2014/main" id="{52481ED6-07F4-FC07-23A4-6B5B508A3B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56" y="25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58" name="Oval 383">
              <a:extLst>
                <a:ext uri="{FF2B5EF4-FFF2-40B4-BE49-F238E27FC236}">
                  <a16:creationId xmlns:a16="http://schemas.microsoft.com/office/drawing/2014/main" id="{9A3C6DAD-1BA3-0B43-F25E-43123F1669E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34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59" name="Oval 384">
              <a:extLst>
                <a:ext uri="{FF2B5EF4-FFF2-40B4-BE49-F238E27FC236}">
                  <a16:creationId xmlns:a16="http://schemas.microsoft.com/office/drawing/2014/main" id="{B1245EA3-93C7-97D9-EC4F-FFFDAC06263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5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60" name="Oval 385">
              <a:extLst>
                <a:ext uri="{FF2B5EF4-FFF2-40B4-BE49-F238E27FC236}">
                  <a16:creationId xmlns:a16="http://schemas.microsoft.com/office/drawing/2014/main" id="{4318A3FC-E5CB-F07D-B5F6-1FAD223AAB3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177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61" name="Oval 386">
              <a:extLst>
                <a:ext uri="{FF2B5EF4-FFF2-40B4-BE49-F238E27FC236}">
                  <a16:creationId xmlns:a16="http://schemas.microsoft.com/office/drawing/2014/main" id="{976E7D19-5000-DB31-B097-9D8F164C1F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62" name="Oval 387">
              <a:extLst>
                <a:ext uri="{FF2B5EF4-FFF2-40B4-BE49-F238E27FC236}">
                  <a16:creationId xmlns:a16="http://schemas.microsoft.com/office/drawing/2014/main" id="{9BB375D6-21B6-B768-B6D8-C88BE620DD8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63" name="Oval 388">
              <a:extLst>
                <a:ext uri="{FF2B5EF4-FFF2-40B4-BE49-F238E27FC236}">
                  <a16:creationId xmlns:a16="http://schemas.microsoft.com/office/drawing/2014/main" id="{32BA8DD9-F5F1-B258-E04C-8E5682D8682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64" name="Oval 389">
              <a:extLst>
                <a:ext uri="{FF2B5EF4-FFF2-40B4-BE49-F238E27FC236}">
                  <a16:creationId xmlns:a16="http://schemas.microsoft.com/office/drawing/2014/main" id="{00C1AF7A-0996-6A86-9F28-0AAE11BB378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22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65" name="Oval 390">
              <a:extLst>
                <a:ext uri="{FF2B5EF4-FFF2-40B4-BE49-F238E27FC236}">
                  <a16:creationId xmlns:a16="http://schemas.microsoft.com/office/drawing/2014/main" id="{26550329-C408-DB13-F461-B046D54EF82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66" name="Oval 391">
              <a:extLst>
                <a:ext uri="{FF2B5EF4-FFF2-40B4-BE49-F238E27FC236}">
                  <a16:creationId xmlns:a16="http://schemas.microsoft.com/office/drawing/2014/main" id="{1B28070B-0BF9-8F64-59EC-3465E24353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4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67" name="Oval 392">
              <a:extLst>
                <a:ext uri="{FF2B5EF4-FFF2-40B4-BE49-F238E27FC236}">
                  <a16:creationId xmlns:a16="http://schemas.microsoft.com/office/drawing/2014/main" id="{E7022E39-269A-81A7-FF73-25AEAC1851E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4" y="25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68" name="Oval 393">
              <a:extLst>
                <a:ext uri="{FF2B5EF4-FFF2-40B4-BE49-F238E27FC236}">
                  <a16:creationId xmlns:a16="http://schemas.microsoft.com/office/drawing/2014/main" id="{D9D2677B-011C-7819-F64F-5193BEB4A9C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25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69" name="Oval 394">
              <a:extLst>
                <a:ext uri="{FF2B5EF4-FFF2-40B4-BE49-F238E27FC236}">
                  <a16:creationId xmlns:a16="http://schemas.microsoft.com/office/drawing/2014/main" id="{7245C692-F235-A36E-6023-64870D41E7E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70" name="Oval 395">
              <a:extLst>
                <a:ext uri="{FF2B5EF4-FFF2-40B4-BE49-F238E27FC236}">
                  <a16:creationId xmlns:a16="http://schemas.microsoft.com/office/drawing/2014/main" id="{C5E43011-05DC-DF06-6353-745B18BC43B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71" name="Oval 396">
              <a:extLst>
                <a:ext uri="{FF2B5EF4-FFF2-40B4-BE49-F238E27FC236}">
                  <a16:creationId xmlns:a16="http://schemas.microsoft.com/office/drawing/2014/main" id="{FB6C5B55-2110-9C3F-BFFC-5B5E39D6E6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28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72" name="Oval 397">
              <a:extLst>
                <a:ext uri="{FF2B5EF4-FFF2-40B4-BE49-F238E27FC236}">
                  <a16:creationId xmlns:a16="http://schemas.microsoft.com/office/drawing/2014/main" id="{452FF0F5-C218-0B39-C5F7-32CD0F389D6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4" y="24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73" name="Oval 398">
              <a:extLst>
                <a:ext uri="{FF2B5EF4-FFF2-40B4-BE49-F238E27FC236}">
                  <a16:creationId xmlns:a16="http://schemas.microsoft.com/office/drawing/2014/main" id="{B16233B7-B4D8-A771-1285-484851D19D5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25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74" name="Oval 399">
              <a:extLst>
                <a:ext uri="{FF2B5EF4-FFF2-40B4-BE49-F238E27FC236}">
                  <a16:creationId xmlns:a16="http://schemas.microsoft.com/office/drawing/2014/main" id="{8D377360-89BB-015A-9E92-6404E5CC801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75" name="Oval 400">
              <a:extLst>
                <a:ext uri="{FF2B5EF4-FFF2-40B4-BE49-F238E27FC236}">
                  <a16:creationId xmlns:a16="http://schemas.microsoft.com/office/drawing/2014/main" id="{5CAF58C3-9069-6380-1CB0-33FA37D555A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22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76" name="Oval 401">
              <a:extLst>
                <a:ext uri="{FF2B5EF4-FFF2-40B4-BE49-F238E27FC236}">
                  <a16:creationId xmlns:a16="http://schemas.microsoft.com/office/drawing/2014/main" id="{3D523E27-6790-28A2-D898-E440150E7E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216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77" name="Oval 402">
              <a:extLst>
                <a:ext uri="{FF2B5EF4-FFF2-40B4-BE49-F238E27FC236}">
                  <a16:creationId xmlns:a16="http://schemas.microsoft.com/office/drawing/2014/main" id="{ECD88AC7-B0F0-8479-BEE8-21274A6EA5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225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78" name="Oval 403">
              <a:extLst>
                <a:ext uri="{FF2B5EF4-FFF2-40B4-BE49-F238E27FC236}">
                  <a16:creationId xmlns:a16="http://schemas.microsoft.com/office/drawing/2014/main" id="{89B04641-BF3A-31A8-2F89-F6F7848AD5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79" name="Oval 404">
              <a:extLst>
                <a:ext uri="{FF2B5EF4-FFF2-40B4-BE49-F238E27FC236}">
                  <a16:creationId xmlns:a16="http://schemas.microsoft.com/office/drawing/2014/main" id="{BA40D008-BDD0-9E72-C82A-4FCC7D227B2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80" name="Oval 405">
              <a:extLst>
                <a:ext uri="{FF2B5EF4-FFF2-40B4-BE49-F238E27FC236}">
                  <a16:creationId xmlns:a16="http://schemas.microsoft.com/office/drawing/2014/main" id="{3D4FB32F-2E93-64B1-0F4E-36BFBEE5B42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81" name="Oval 406">
              <a:extLst>
                <a:ext uri="{FF2B5EF4-FFF2-40B4-BE49-F238E27FC236}">
                  <a16:creationId xmlns:a16="http://schemas.microsoft.com/office/drawing/2014/main" id="{EDC8884A-040A-162C-3911-57CDDEE379F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6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82" name="Oval 407">
              <a:extLst>
                <a:ext uri="{FF2B5EF4-FFF2-40B4-BE49-F238E27FC236}">
                  <a16:creationId xmlns:a16="http://schemas.microsoft.com/office/drawing/2014/main" id="{5730B0BD-B614-5A41-5123-2E91798BB0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83" name="Oval 408">
              <a:extLst>
                <a:ext uri="{FF2B5EF4-FFF2-40B4-BE49-F238E27FC236}">
                  <a16:creationId xmlns:a16="http://schemas.microsoft.com/office/drawing/2014/main" id="{41154E38-CC53-F81B-3BA2-2B4317E8450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77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84" name="Oval 409">
              <a:extLst>
                <a:ext uri="{FF2B5EF4-FFF2-40B4-BE49-F238E27FC236}">
                  <a16:creationId xmlns:a16="http://schemas.microsoft.com/office/drawing/2014/main" id="{668B1354-1D1F-74F0-B48E-4C8E1A9FF51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85" name="Oval 410">
              <a:extLst>
                <a:ext uri="{FF2B5EF4-FFF2-40B4-BE49-F238E27FC236}">
                  <a16:creationId xmlns:a16="http://schemas.microsoft.com/office/drawing/2014/main" id="{A6A36517-2A79-FC95-507B-DE7673EC8A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4" y="235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86" name="Oval 411">
              <a:extLst>
                <a:ext uri="{FF2B5EF4-FFF2-40B4-BE49-F238E27FC236}">
                  <a16:creationId xmlns:a16="http://schemas.microsoft.com/office/drawing/2014/main" id="{C3FF2421-6517-08A3-482A-33FD8E005A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87" name="Oval 412">
              <a:extLst>
                <a:ext uri="{FF2B5EF4-FFF2-40B4-BE49-F238E27FC236}">
                  <a16:creationId xmlns:a16="http://schemas.microsoft.com/office/drawing/2014/main" id="{A8C04788-4784-477F-809B-B32990D235C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15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88" name="Oval 413">
              <a:extLst>
                <a:ext uri="{FF2B5EF4-FFF2-40B4-BE49-F238E27FC236}">
                  <a16:creationId xmlns:a16="http://schemas.microsoft.com/office/drawing/2014/main" id="{6D8BCA7E-4B1B-CAC9-AF64-CE6DC5D8618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89" name="Oval 414">
              <a:extLst>
                <a:ext uri="{FF2B5EF4-FFF2-40B4-BE49-F238E27FC236}">
                  <a16:creationId xmlns:a16="http://schemas.microsoft.com/office/drawing/2014/main" id="{0C54FCEB-2B0D-F6CB-F8A0-EC81FA52227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216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90" name="Oval 415">
              <a:extLst>
                <a:ext uri="{FF2B5EF4-FFF2-40B4-BE49-F238E27FC236}">
                  <a16:creationId xmlns:a16="http://schemas.microsoft.com/office/drawing/2014/main" id="{256D6276-F7A8-1CAC-2E06-612FBFE8A5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91" name="Oval 416">
              <a:extLst>
                <a:ext uri="{FF2B5EF4-FFF2-40B4-BE49-F238E27FC236}">
                  <a16:creationId xmlns:a16="http://schemas.microsoft.com/office/drawing/2014/main" id="{62237418-56BB-DD64-49DA-30198F5630F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92" name="Oval 417">
              <a:extLst>
                <a:ext uri="{FF2B5EF4-FFF2-40B4-BE49-F238E27FC236}">
                  <a16:creationId xmlns:a16="http://schemas.microsoft.com/office/drawing/2014/main" id="{91D76712-A1CF-FE92-A29E-68320A2620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225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93" name="Oval 418">
              <a:extLst>
                <a:ext uri="{FF2B5EF4-FFF2-40B4-BE49-F238E27FC236}">
                  <a16:creationId xmlns:a16="http://schemas.microsoft.com/office/drawing/2014/main" id="{233F277C-AD0A-51C2-464B-F0F9E52A4B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" y="13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94" name="Oval 419">
              <a:extLst>
                <a:ext uri="{FF2B5EF4-FFF2-40B4-BE49-F238E27FC236}">
                  <a16:creationId xmlns:a16="http://schemas.microsoft.com/office/drawing/2014/main" id="{1993AD26-2E6D-E792-CA28-3E60BC19B5E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95" name="Oval 420">
              <a:extLst>
                <a:ext uri="{FF2B5EF4-FFF2-40B4-BE49-F238E27FC236}">
                  <a16:creationId xmlns:a16="http://schemas.microsoft.com/office/drawing/2014/main" id="{1E117ECE-976C-2BFE-6E40-91672D978F6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96" name="Oval 421">
              <a:extLst>
                <a:ext uri="{FF2B5EF4-FFF2-40B4-BE49-F238E27FC236}">
                  <a16:creationId xmlns:a16="http://schemas.microsoft.com/office/drawing/2014/main" id="{3CD6294B-F87E-0CDB-1361-8F717B24D01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97" name="Oval 422">
              <a:extLst>
                <a:ext uri="{FF2B5EF4-FFF2-40B4-BE49-F238E27FC236}">
                  <a16:creationId xmlns:a16="http://schemas.microsoft.com/office/drawing/2014/main" id="{837D7511-732D-1AB1-667C-4B72962B37B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4" y="14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98" name="Oval 423">
              <a:extLst>
                <a:ext uri="{FF2B5EF4-FFF2-40B4-BE49-F238E27FC236}">
                  <a16:creationId xmlns:a16="http://schemas.microsoft.com/office/drawing/2014/main" id="{D5C4C239-41E3-E30C-55F5-0BB41CCFE61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2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99" name="Oval 424">
              <a:extLst>
                <a:ext uri="{FF2B5EF4-FFF2-40B4-BE49-F238E27FC236}">
                  <a16:creationId xmlns:a16="http://schemas.microsoft.com/office/drawing/2014/main" id="{D60D5E54-A98D-4ABF-189D-B1FD96BE91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00" name="Oval 425">
              <a:extLst>
                <a:ext uri="{FF2B5EF4-FFF2-40B4-BE49-F238E27FC236}">
                  <a16:creationId xmlns:a16="http://schemas.microsoft.com/office/drawing/2014/main" id="{270E80C6-CAF4-9F5C-1E4D-5408CE7666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96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01" name="Oval 426">
              <a:extLst>
                <a:ext uri="{FF2B5EF4-FFF2-40B4-BE49-F238E27FC236}">
                  <a16:creationId xmlns:a16="http://schemas.microsoft.com/office/drawing/2014/main" id="{DC7ABCC2-5064-D348-340D-0AE7EC2104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02" name="Oval 427">
              <a:extLst>
                <a:ext uri="{FF2B5EF4-FFF2-40B4-BE49-F238E27FC236}">
                  <a16:creationId xmlns:a16="http://schemas.microsoft.com/office/drawing/2014/main" id="{0E72BA8B-98D2-CDB0-260E-E0EE72C7682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03" name="Oval 428">
              <a:extLst>
                <a:ext uri="{FF2B5EF4-FFF2-40B4-BE49-F238E27FC236}">
                  <a16:creationId xmlns:a16="http://schemas.microsoft.com/office/drawing/2014/main" id="{82BB611F-6443-0B1F-93AE-380818D44EC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20" name="Oval 429">
              <a:extLst>
                <a:ext uri="{FF2B5EF4-FFF2-40B4-BE49-F238E27FC236}">
                  <a16:creationId xmlns:a16="http://schemas.microsoft.com/office/drawing/2014/main" id="{2FB36880-8173-A7BE-9C91-E21F71B14A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21" name="Oval 430">
              <a:extLst>
                <a:ext uri="{FF2B5EF4-FFF2-40B4-BE49-F238E27FC236}">
                  <a16:creationId xmlns:a16="http://schemas.microsoft.com/office/drawing/2014/main" id="{3B6FCE21-FC85-391E-00B3-1E00A88FBAF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22" name="Oval 431">
              <a:extLst>
                <a:ext uri="{FF2B5EF4-FFF2-40B4-BE49-F238E27FC236}">
                  <a16:creationId xmlns:a16="http://schemas.microsoft.com/office/drawing/2014/main" id="{45221D01-35CB-4126-768C-512738CA7C3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2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23" name="Oval 432">
              <a:extLst>
                <a:ext uri="{FF2B5EF4-FFF2-40B4-BE49-F238E27FC236}">
                  <a16:creationId xmlns:a16="http://schemas.microsoft.com/office/drawing/2014/main" id="{487F7587-6289-A2E4-6B67-C4EFEC79B7C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24" name="Oval 433">
              <a:extLst>
                <a:ext uri="{FF2B5EF4-FFF2-40B4-BE49-F238E27FC236}">
                  <a16:creationId xmlns:a16="http://schemas.microsoft.com/office/drawing/2014/main" id="{2A4CF504-2CDF-54B8-BCE2-0A2D88D4662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2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25" name="Oval 434">
              <a:extLst>
                <a:ext uri="{FF2B5EF4-FFF2-40B4-BE49-F238E27FC236}">
                  <a16:creationId xmlns:a16="http://schemas.microsoft.com/office/drawing/2014/main" id="{033BD95B-333F-2D60-FC63-1BB54CECF02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4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26" name="Oval 435">
              <a:extLst>
                <a:ext uri="{FF2B5EF4-FFF2-40B4-BE49-F238E27FC236}">
                  <a16:creationId xmlns:a16="http://schemas.microsoft.com/office/drawing/2014/main" id="{AE21202E-EC2E-BF80-BCBE-0A03905818B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68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27" name="Oval 436">
              <a:extLst>
                <a:ext uri="{FF2B5EF4-FFF2-40B4-BE49-F238E27FC236}">
                  <a16:creationId xmlns:a16="http://schemas.microsoft.com/office/drawing/2014/main" id="{A6F4AB20-3EAC-DF18-9526-DFCEACCEF6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28" name="Oval 437">
              <a:extLst>
                <a:ext uri="{FF2B5EF4-FFF2-40B4-BE49-F238E27FC236}">
                  <a16:creationId xmlns:a16="http://schemas.microsoft.com/office/drawing/2014/main" id="{2FD9BA3D-3275-A7E6-12C9-8F59ACF3DE0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14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29" name="Oval 438">
              <a:extLst>
                <a:ext uri="{FF2B5EF4-FFF2-40B4-BE49-F238E27FC236}">
                  <a16:creationId xmlns:a16="http://schemas.microsoft.com/office/drawing/2014/main" id="{10B75048-B701-D188-E98B-E95F6DEB3F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4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30" name="Oval 439">
              <a:extLst>
                <a:ext uri="{FF2B5EF4-FFF2-40B4-BE49-F238E27FC236}">
                  <a16:creationId xmlns:a16="http://schemas.microsoft.com/office/drawing/2014/main" id="{6439067A-2FAA-3E8B-C227-9695DE421D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31" name="Oval 440">
              <a:extLst>
                <a:ext uri="{FF2B5EF4-FFF2-40B4-BE49-F238E27FC236}">
                  <a16:creationId xmlns:a16="http://schemas.microsoft.com/office/drawing/2014/main" id="{286E528D-C7C0-9B04-6F23-360E560B3D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4" y="12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32" name="Oval 441">
              <a:extLst>
                <a:ext uri="{FF2B5EF4-FFF2-40B4-BE49-F238E27FC236}">
                  <a16:creationId xmlns:a16="http://schemas.microsoft.com/office/drawing/2014/main" id="{36014327-992A-2047-8C05-68AD38D0042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34" name="Oval 442">
              <a:extLst>
                <a:ext uri="{FF2B5EF4-FFF2-40B4-BE49-F238E27FC236}">
                  <a16:creationId xmlns:a16="http://schemas.microsoft.com/office/drawing/2014/main" id="{F1E375B6-3AAB-0C5A-6D2D-6AEAB599678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3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04" name="Oval 443">
              <a:extLst>
                <a:ext uri="{FF2B5EF4-FFF2-40B4-BE49-F238E27FC236}">
                  <a16:creationId xmlns:a16="http://schemas.microsoft.com/office/drawing/2014/main" id="{684C446E-9A45-5511-AAEB-CA437C60B68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05" name="Oval 444">
              <a:extLst>
                <a:ext uri="{FF2B5EF4-FFF2-40B4-BE49-F238E27FC236}">
                  <a16:creationId xmlns:a16="http://schemas.microsoft.com/office/drawing/2014/main" id="{F8EF3783-2307-76B0-332B-4CBFE9EDBF8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06" name="Oval 445">
              <a:extLst>
                <a:ext uri="{FF2B5EF4-FFF2-40B4-BE49-F238E27FC236}">
                  <a16:creationId xmlns:a16="http://schemas.microsoft.com/office/drawing/2014/main" id="{1047D7E1-C9D5-AAAD-EBA4-3148B7AC97A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13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07" name="Oval 446">
              <a:extLst>
                <a:ext uri="{FF2B5EF4-FFF2-40B4-BE49-F238E27FC236}">
                  <a16:creationId xmlns:a16="http://schemas.microsoft.com/office/drawing/2014/main" id="{5E47EA39-5540-EAC6-D200-F4CDA39E4D7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33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08" name="Oval 447">
              <a:extLst>
                <a:ext uri="{FF2B5EF4-FFF2-40B4-BE49-F238E27FC236}">
                  <a16:creationId xmlns:a16="http://schemas.microsoft.com/office/drawing/2014/main" id="{A8A95B9A-288A-004A-7C63-1AE49F8FD4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352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09" name="Oval 448">
              <a:extLst>
                <a:ext uri="{FF2B5EF4-FFF2-40B4-BE49-F238E27FC236}">
                  <a16:creationId xmlns:a16="http://schemas.microsoft.com/office/drawing/2014/main" id="{74501EF1-B050-6CB4-9EFC-E0E828B4E81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5" y="23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10" name="Oval 449">
              <a:extLst>
                <a:ext uri="{FF2B5EF4-FFF2-40B4-BE49-F238E27FC236}">
                  <a16:creationId xmlns:a16="http://schemas.microsoft.com/office/drawing/2014/main" id="{7FECB0BA-EBF7-77D6-1923-AA84F30AE8B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266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11" name="Oval 450">
              <a:extLst>
                <a:ext uri="{FF2B5EF4-FFF2-40B4-BE49-F238E27FC236}">
                  <a16:creationId xmlns:a16="http://schemas.microsoft.com/office/drawing/2014/main" id="{65F7823F-EB1C-A2D0-C23B-0D831230713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61" y="29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12" name="Oval 451">
              <a:extLst>
                <a:ext uri="{FF2B5EF4-FFF2-40B4-BE49-F238E27FC236}">
                  <a16:creationId xmlns:a16="http://schemas.microsoft.com/office/drawing/2014/main" id="{0981BF17-3FD1-1697-DCBA-DC024A9CBDE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31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13" name="Oval 452">
              <a:extLst>
                <a:ext uri="{FF2B5EF4-FFF2-40B4-BE49-F238E27FC236}">
                  <a16:creationId xmlns:a16="http://schemas.microsoft.com/office/drawing/2014/main" id="{CA1B2D53-B0CF-3E22-CFE2-6EC4FA96DAA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14" name="Oval 453">
              <a:extLst>
                <a:ext uri="{FF2B5EF4-FFF2-40B4-BE49-F238E27FC236}">
                  <a16:creationId xmlns:a16="http://schemas.microsoft.com/office/drawing/2014/main" id="{06A3F4FF-5B06-1C0D-5B05-123489A8E67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5" y="33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15" name="Oval 454">
              <a:extLst>
                <a:ext uri="{FF2B5EF4-FFF2-40B4-BE49-F238E27FC236}">
                  <a16:creationId xmlns:a16="http://schemas.microsoft.com/office/drawing/2014/main" id="{F8C94EEE-0327-CCBE-0F3C-27E285AAD09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61" y="35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16" name="Oval 455">
              <a:extLst>
                <a:ext uri="{FF2B5EF4-FFF2-40B4-BE49-F238E27FC236}">
                  <a16:creationId xmlns:a16="http://schemas.microsoft.com/office/drawing/2014/main" id="{B89028CD-C981-4096-BB1B-EF6054D9028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32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17" name="Oval 456">
              <a:extLst>
                <a:ext uri="{FF2B5EF4-FFF2-40B4-BE49-F238E27FC236}">
                  <a16:creationId xmlns:a16="http://schemas.microsoft.com/office/drawing/2014/main" id="{00995E0B-C582-65FB-4006-D8B8BE6C4FE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21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18" name="Oval 457">
              <a:extLst>
                <a:ext uri="{FF2B5EF4-FFF2-40B4-BE49-F238E27FC236}">
                  <a16:creationId xmlns:a16="http://schemas.microsoft.com/office/drawing/2014/main" id="{94438581-E45D-9E33-3114-4F6C9415150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5" y="23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19" name="Oval 458">
              <a:extLst>
                <a:ext uri="{FF2B5EF4-FFF2-40B4-BE49-F238E27FC236}">
                  <a16:creationId xmlns:a16="http://schemas.microsoft.com/office/drawing/2014/main" id="{D8F96821-7908-2B40-DD2A-D1BAAB4A4E0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261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20" name="Oval 459">
              <a:extLst>
                <a:ext uri="{FF2B5EF4-FFF2-40B4-BE49-F238E27FC236}">
                  <a16:creationId xmlns:a16="http://schemas.microsoft.com/office/drawing/2014/main" id="{31308E04-38B8-B5DC-534D-C6D3FC7ECF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309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21" name="Oval 460">
              <a:extLst>
                <a:ext uri="{FF2B5EF4-FFF2-40B4-BE49-F238E27FC236}">
                  <a16:creationId xmlns:a16="http://schemas.microsoft.com/office/drawing/2014/main" id="{A6ECD03B-3269-8ACB-A29B-61C803DD089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33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22" name="Oval 461">
              <a:extLst>
                <a:ext uri="{FF2B5EF4-FFF2-40B4-BE49-F238E27FC236}">
                  <a16:creationId xmlns:a16="http://schemas.microsoft.com/office/drawing/2014/main" id="{CDDA1882-7277-B5D7-0A16-C36F1B21FC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324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23" name="Oval 462">
              <a:extLst>
                <a:ext uri="{FF2B5EF4-FFF2-40B4-BE49-F238E27FC236}">
                  <a16:creationId xmlns:a16="http://schemas.microsoft.com/office/drawing/2014/main" id="{5A37BFD2-33C5-BD03-74A9-798C823169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24" name="Oval 463">
              <a:extLst>
                <a:ext uri="{FF2B5EF4-FFF2-40B4-BE49-F238E27FC236}">
                  <a16:creationId xmlns:a16="http://schemas.microsoft.com/office/drawing/2014/main" id="{E19D2035-7699-0DD2-FE78-4D52B648602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61" y="20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25" name="Oval 464">
              <a:extLst>
                <a:ext uri="{FF2B5EF4-FFF2-40B4-BE49-F238E27FC236}">
                  <a16:creationId xmlns:a16="http://schemas.microsoft.com/office/drawing/2014/main" id="{7AA86496-6B0D-8743-7F25-39FB5193E5C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23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26" name="Oval 465">
              <a:extLst>
                <a:ext uri="{FF2B5EF4-FFF2-40B4-BE49-F238E27FC236}">
                  <a16:creationId xmlns:a16="http://schemas.microsoft.com/office/drawing/2014/main" id="{F0C44FEB-EBAF-8D02-D974-1F20232F92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7" y="252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27" name="Oval 466">
              <a:extLst>
                <a:ext uri="{FF2B5EF4-FFF2-40B4-BE49-F238E27FC236}">
                  <a16:creationId xmlns:a16="http://schemas.microsoft.com/office/drawing/2014/main" id="{2712234C-FB54-0818-60AA-44324345AC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29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28" name="Oval 467">
              <a:extLst>
                <a:ext uri="{FF2B5EF4-FFF2-40B4-BE49-F238E27FC236}">
                  <a16:creationId xmlns:a16="http://schemas.microsoft.com/office/drawing/2014/main" id="{3D4A01FA-29AA-8C23-DEE5-37F46D96846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31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29" name="Oval 468">
              <a:extLst>
                <a:ext uri="{FF2B5EF4-FFF2-40B4-BE49-F238E27FC236}">
                  <a16:creationId xmlns:a16="http://schemas.microsoft.com/office/drawing/2014/main" id="{9028B949-55FE-E623-9066-212F770DA7F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304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30" name="Oval 469">
              <a:extLst>
                <a:ext uri="{FF2B5EF4-FFF2-40B4-BE49-F238E27FC236}">
                  <a16:creationId xmlns:a16="http://schemas.microsoft.com/office/drawing/2014/main" id="{A129FA9D-79FC-1F37-9CF5-611097BF903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7" y="32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31" name="Oval 470">
              <a:extLst>
                <a:ext uri="{FF2B5EF4-FFF2-40B4-BE49-F238E27FC236}">
                  <a16:creationId xmlns:a16="http://schemas.microsoft.com/office/drawing/2014/main" id="{CE9A4B4E-2374-5F3F-5810-7CDADA2499C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32" name="Oval 471">
              <a:extLst>
                <a:ext uri="{FF2B5EF4-FFF2-40B4-BE49-F238E27FC236}">
                  <a16:creationId xmlns:a16="http://schemas.microsoft.com/office/drawing/2014/main" id="{4EAFD7B3-CCEA-5039-7F40-32D7B4FC6C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93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33" name="Oval 472">
              <a:extLst>
                <a:ext uri="{FF2B5EF4-FFF2-40B4-BE49-F238E27FC236}">
                  <a16:creationId xmlns:a16="http://schemas.microsoft.com/office/drawing/2014/main" id="{CB7DFF53-F3B1-58B0-E93F-5350E148C25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20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34" name="Oval 473">
              <a:extLst>
                <a:ext uri="{FF2B5EF4-FFF2-40B4-BE49-F238E27FC236}">
                  <a16:creationId xmlns:a16="http://schemas.microsoft.com/office/drawing/2014/main" id="{970DBFCB-F703-FEBA-C6A4-3E244A8DFA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232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35" name="Oval 474">
              <a:extLst>
                <a:ext uri="{FF2B5EF4-FFF2-40B4-BE49-F238E27FC236}">
                  <a16:creationId xmlns:a16="http://schemas.microsoft.com/office/drawing/2014/main" id="{B22CFFB1-F02E-7B72-C58D-5B0D38F33C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36" name="Oval 475">
              <a:extLst>
                <a:ext uri="{FF2B5EF4-FFF2-40B4-BE49-F238E27FC236}">
                  <a16:creationId xmlns:a16="http://schemas.microsoft.com/office/drawing/2014/main" id="{6785E58D-EC3C-88CB-AD77-253E0BE317E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61" y="247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37" name="Oval 476">
              <a:extLst>
                <a:ext uri="{FF2B5EF4-FFF2-40B4-BE49-F238E27FC236}">
                  <a16:creationId xmlns:a16="http://schemas.microsoft.com/office/drawing/2014/main" id="{FA795394-D1EF-D93F-2BF0-666BD2BA9D8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276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38" name="Oval 477">
              <a:extLst>
                <a:ext uri="{FF2B5EF4-FFF2-40B4-BE49-F238E27FC236}">
                  <a16:creationId xmlns:a16="http://schemas.microsoft.com/office/drawing/2014/main" id="{BC880DC8-465D-C0C3-FDF4-32DC20A974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7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39" name="Oval 478">
              <a:extLst>
                <a:ext uri="{FF2B5EF4-FFF2-40B4-BE49-F238E27FC236}">
                  <a16:creationId xmlns:a16="http://schemas.microsoft.com/office/drawing/2014/main" id="{0C8F990E-77E9-2C03-F3C2-05B02A7739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40" name="Oval 479">
              <a:extLst>
                <a:ext uri="{FF2B5EF4-FFF2-40B4-BE49-F238E27FC236}">
                  <a16:creationId xmlns:a16="http://schemas.microsoft.com/office/drawing/2014/main" id="{3C9D08C3-2366-8CBF-B41D-8DB0C1E470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7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41" name="Oval 480">
              <a:extLst>
                <a:ext uri="{FF2B5EF4-FFF2-40B4-BE49-F238E27FC236}">
                  <a16:creationId xmlns:a16="http://schemas.microsoft.com/office/drawing/2014/main" id="{E48C3E34-466A-E3BE-9012-F84C9780AC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32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42" name="Oval 481">
              <a:extLst>
                <a:ext uri="{FF2B5EF4-FFF2-40B4-BE49-F238E27FC236}">
                  <a16:creationId xmlns:a16="http://schemas.microsoft.com/office/drawing/2014/main" id="{048B1DBF-B592-D8AA-F741-8E5047D8C1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35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43" name="Oval 482">
              <a:extLst>
                <a:ext uri="{FF2B5EF4-FFF2-40B4-BE49-F238E27FC236}">
                  <a16:creationId xmlns:a16="http://schemas.microsoft.com/office/drawing/2014/main" id="{DAC2F85D-11B8-2384-5180-346007F2EFA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343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44" name="Oval 483">
              <a:extLst>
                <a:ext uri="{FF2B5EF4-FFF2-40B4-BE49-F238E27FC236}">
                  <a16:creationId xmlns:a16="http://schemas.microsoft.com/office/drawing/2014/main" id="{56C48709-B5D5-B640-FA44-6E0C485767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280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45" name="Oval 484">
              <a:extLst>
                <a:ext uri="{FF2B5EF4-FFF2-40B4-BE49-F238E27FC236}">
                  <a16:creationId xmlns:a16="http://schemas.microsoft.com/office/drawing/2014/main" id="{5D5FA960-4D75-9212-D18D-D45FD429C2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31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46" name="Oval 485">
              <a:extLst>
                <a:ext uri="{FF2B5EF4-FFF2-40B4-BE49-F238E27FC236}">
                  <a16:creationId xmlns:a16="http://schemas.microsoft.com/office/drawing/2014/main" id="{D73D3542-DFB7-FC52-37A7-199488BB9AA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09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47" name="Oval 486">
              <a:extLst>
                <a:ext uri="{FF2B5EF4-FFF2-40B4-BE49-F238E27FC236}">
                  <a16:creationId xmlns:a16="http://schemas.microsoft.com/office/drawing/2014/main" id="{47A23338-C29D-5265-668F-416DFD6055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25" y="352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48" name="Oval 487">
              <a:extLst>
                <a:ext uri="{FF2B5EF4-FFF2-40B4-BE49-F238E27FC236}">
                  <a16:creationId xmlns:a16="http://schemas.microsoft.com/office/drawing/2014/main" id="{71D490D0-2E14-1FAF-8957-78B36862A2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35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49" name="Oval 488">
              <a:extLst>
                <a:ext uri="{FF2B5EF4-FFF2-40B4-BE49-F238E27FC236}">
                  <a16:creationId xmlns:a16="http://schemas.microsoft.com/office/drawing/2014/main" id="{EE7B5E0B-15A5-7150-C406-3351DD76700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50" name="Oval 489">
              <a:extLst>
                <a:ext uri="{FF2B5EF4-FFF2-40B4-BE49-F238E27FC236}">
                  <a16:creationId xmlns:a16="http://schemas.microsoft.com/office/drawing/2014/main" id="{4F498990-8CBF-7B19-875E-79099D5605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5" y="32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51" name="Oval 490">
              <a:extLst>
                <a:ext uri="{FF2B5EF4-FFF2-40B4-BE49-F238E27FC236}">
                  <a16:creationId xmlns:a16="http://schemas.microsoft.com/office/drawing/2014/main" id="{55FB6FE9-6107-54D4-D0D0-9B0CE2BDB36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314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52" name="Oval 491">
              <a:extLst>
                <a:ext uri="{FF2B5EF4-FFF2-40B4-BE49-F238E27FC236}">
                  <a16:creationId xmlns:a16="http://schemas.microsoft.com/office/drawing/2014/main" id="{CC6AE046-D260-915E-F232-90EA226D26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53" y="33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53" name="Oval 492">
              <a:extLst>
                <a:ext uri="{FF2B5EF4-FFF2-40B4-BE49-F238E27FC236}">
                  <a16:creationId xmlns:a16="http://schemas.microsoft.com/office/drawing/2014/main" id="{594CADC0-5EF0-AE0D-C34F-A04206A43AA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35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54" name="Oval 493">
              <a:extLst>
                <a:ext uri="{FF2B5EF4-FFF2-40B4-BE49-F238E27FC236}">
                  <a16:creationId xmlns:a16="http://schemas.microsoft.com/office/drawing/2014/main" id="{03338989-6184-1A59-1153-604D22B01D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53" y="309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55" name="Oval 494">
              <a:extLst>
                <a:ext uri="{FF2B5EF4-FFF2-40B4-BE49-F238E27FC236}">
                  <a16:creationId xmlns:a16="http://schemas.microsoft.com/office/drawing/2014/main" id="{12A99FAE-4DA5-8031-FDAC-9421FAF0AE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5" y="266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56" name="Oval 495">
              <a:extLst>
                <a:ext uri="{FF2B5EF4-FFF2-40B4-BE49-F238E27FC236}">
                  <a16:creationId xmlns:a16="http://schemas.microsoft.com/office/drawing/2014/main" id="{31CC552A-D5C9-54ED-D0D8-B62676D39CB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57" name="Oval 496">
              <a:extLst>
                <a:ext uri="{FF2B5EF4-FFF2-40B4-BE49-F238E27FC236}">
                  <a16:creationId xmlns:a16="http://schemas.microsoft.com/office/drawing/2014/main" id="{6677E42F-A58A-0247-424F-CCD67690D5E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25" y="343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58" name="Oval 497">
              <a:extLst>
                <a:ext uri="{FF2B5EF4-FFF2-40B4-BE49-F238E27FC236}">
                  <a16:creationId xmlns:a16="http://schemas.microsoft.com/office/drawing/2014/main" id="{37E91910-4F6C-8EC7-007B-3F5AB18D1E0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31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59" name="Oval 498">
              <a:extLst>
                <a:ext uri="{FF2B5EF4-FFF2-40B4-BE49-F238E27FC236}">
                  <a16:creationId xmlns:a16="http://schemas.microsoft.com/office/drawing/2014/main" id="{E7933A5F-BCBB-D8EF-1209-F9783382CF9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247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60" name="Oval 499">
              <a:extLst>
                <a:ext uri="{FF2B5EF4-FFF2-40B4-BE49-F238E27FC236}">
                  <a16:creationId xmlns:a16="http://schemas.microsoft.com/office/drawing/2014/main" id="{A867FBC2-8BA2-EE18-88A9-078E287E779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280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61" name="Oval 500">
              <a:extLst>
                <a:ext uri="{FF2B5EF4-FFF2-40B4-BE49-F238E27FC236}">
                  <a16:creationId xmlns:a16="http://schemas.microsoft.com/office/drawing/2014/main" id="{BBCB918A-462F-ECC8-3188-14A7629B97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62" name="Oval 501">
              <a:extLst>
                <a:ext uri="{FF2B5EF4-FFF2-40B4-BE49-F238E27FC236}">
                  <a16:creationId xmlns:a16="http://schemas.microsoft.com/office/drawing/2014/main" id="{2B8AD08F-EB67-AFF5-7CAF-1469418B13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242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63" name="Oval 502">
              <a:extLst>
                <a:ext uri="{FF2B5EF4-FFF2-40B4-BE49-F238E27FC236}">
                  <a16:creationId xmlns:a16="http://schemas.microsoft.com/office/drawing/2014/main" id="{98E29F98-EDD3-80A1-D905-FC61EBE01F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33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64" name="Oval 503">
              <a:extLst>
                <a:ext uri="{FF2B5EF4-FFF2-40B4-BE49-F238E27FC236}">
                  <a16:creationId xmlns:a16="http://schemas.microsoft.com/office/drawing/2014/main" id="{76F0D40A-4B37-B94A-6FC2-336A06601D6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261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65" name="Oval 504">
              <a:extLst>
                <a:ext uri="{FF2B5EF4-FFF2-40B4-BE49-F238E27FC236}">
                  <a16:creationId xmlns:a16="http://schemas.microsoft.com/office/drawing/2014/main" id="{8ECDA3A7-B361-DC21-5F65-9382DDD443B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314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66" name="Oval 505">
              <a:extLst>
                <a:ext uri="{FF2B5EF4-FFF2-40B4-BE49-F238E27FC236}">
                  <a16:creationId xmlns:a16="http://schemas.microsoft.com/office/drawing/2014/main" id="{92757626-8439-613A-7254-2262B422FA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21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67" name="Oval 506">
              <a:extLst>
                <a:ext uri="{FF2B5EF4-FFF2-40B4-BE49-F238E27FC236}">
                  <a16:creationId xmlns:a16="http://schemas.microsoft.com/office/drawing/2014/main" id="{1D7F2032-36FA-5B30-AD7C-CBFC7072E52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242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68" name="Oval 507">
              <a:extLst>
                <a:ext uri="{FF2B5EF4-FFF2-40B4-BE49-F238E27FC236}">
                  <a16:creationId xmlns:a16="http://schemas.microsoft.com/office/drawing/2014/main" id="{97D70FA1-B1FE-EA51-A2D7-F2D89804F1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295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69" name="Oval 508">
              <a:extLst>
                <a:ext uri="{FF2B5EF4-FFF2-40B4-BE49-F238E27FC236}">
                  <a16:creationId xmlns:a16="http://schemas.microsoft.com/office/drawing/2014/main" id="{EE2F7050-FB8A-53E6-7924-5B2CA6739B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5" y="261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70" name="Oval 509">
              <a:extLst>
                <a:ext uri="{FF2B5EF4-FFF2-40B4-BE49-F238E27FC236}">
                  <a16:creationId xmlns:a16="http://schemas.microsoft.com/office/drawing/2014/main" id="{C0026B65-652E-C997-7D9B-86F011C914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304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71" name="Oval 510">
              <a:extLst>
                <a:ext uri="{FF2B5EF4-FFF2-40B4-BE49-F238E27FC236}">
                  <a16:creationId xmlns:a16="http://schemas.microsoft.com/office/drawing/2014/main" id="{37609F5A-ABD2-53A1-C159-4148181A4EB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309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72" name="Oval 511">
              <a:extLst>
                <a:ext uri="{FF2B5EF4-FFF2-40B4-BE49-F238E27FC236}">
                  <a16:creationId xmlns:a16="http://schemas.microsoft.com/office/drawing/2014/main" id="{2185B996-9469-0FF7-F11D-DFD379E7A8B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73" name="Oval 512">
              <a:extLst>
                <a:ext uri="{FF2B5EF4-FFF2-40B4-BE49-F238E27FC236}">
                  <a16:creationId xmlns:a16="http://schemas.microsoft.com/office/drawing/2014/main" id="{C7912713-B599-2AD7-951D-77D41D2BA13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74" name="Oval 513">
              <a:extLst>
                <a:ext uri="{FF2B5EF4-FFF2-40B4-BE49-F238E27FC236}">
                  <a16:creationId xmlns:a16="http://schemas.microsoft.com/office/drawing/2014/main" id="{44A1FED7-D764-FBA4-E8CF-072EA209C6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256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75" name="Oval 514">
              <a:extLst>
                <a:ext uri="{FF2B5EF4-FFF2-40B4-BE49-F238E27FC236}">
                  <a16:creationId xmlns:a16="http://schemas.microsoft.com/office/drawing/2014/main" id="{D3B9EE5F-EFF9-F0E0-5CE5-C704BFB1BE7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29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76" name="Oval 515">
              <a:extLst>
                <a:ext uri="{FF2B5EF4-FFF2-40B4-BE49-F238E27FC236}">
                  <a16:creationId xmlns:a16="http://schemas.microsoft.com/office/drawing/2014/main" id="{9575881D-913C-A8D9-A4A9-56560FDE1FD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25" y="261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77" name="Oval 516">
              <a:extLst>
                <a:ext uri="{FF2B5EF4-FFF2-40B4-BE49-F238E27FC236}">
                  <a16:creationId xmlns:a16="http://schemas.microsoft.com/office/drawing/2014/main" id="{A8A0D990-FE0E-52F1-AEB7-A92483DC323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280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78" name="Oval 517">
              <a:extLst>
                <a:ext uri="{FF2B5EF4-FFF2-40B4-BE49-F238E27FC236}">
                  <a16:creationId xmlns:a16="http://schemas.microsoft.com/office/drawing/2014/main" id="{0149BBB4-72F6-3731-032A-0BCD5BBB0A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22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79" name="Oval 518">
              <a:extLst>
                <a:ext uri="{FF2B5EF4-FFF2-40B4-BE49-F238E27FC236}">
                  <a16:creationId xmlns:a16="http://schemas.microsoft.com/office/drawing/2014/main" id="{E5D3A579-7022-0EDE-B9FC-95DFBEDDD4C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252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80" name="Oval 519">
              <a:extLst>
                <a:ext uri="{FF2B5EF4-FFF2-40B4-BE49-F238E27FC236}">
                  <a16:creationId xmlns:a16="http://schemas.microsoft.com/office/drawing/2014/main" id="{48C6C746-1998-CA5A-CDE2-2230081EA5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223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81" name="Oval 520">
              <a:extLst>
                <a:ext uri="{FF2B5EF4-FFF2-40B4-BE49-F238E27FC236}">
                  <a16:creationId xmlns:a16="http://schemas.microsoft.com/office/drawing/2014/main" id="{0CA0B0E1-585C-4477-3A6B-23A992409A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187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82" name="Oval 521">
              <a:extLst>
                <a:ext uri="{FF2B5EF4-FFF2-40B4-BE49-F238E27FC236}">
                  <a16:creationId xmlns:a16="http://schemas.microsoft.com/office/drawing/2014/main" id="{864796C6-C1C5-D419-21FD-F4E5636F343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83" name="Oval 522">
              <a:extLst>
                <a:ext uri="{FF2B5EF4-FFF2-40B4-BE49-F238E27FC236}">
                  <a16:creationId xmlns:a16="http://schemas.microsoft.com/office/drawing/2014/main" id="{6CD8E5FC-9DF1-2FE2-88C6-8C276DE26AF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52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84" name="Oval 523">
              <a:extLst>
                <a:ext uri="{FF2B5EF4-FFF2-40B4-BE49-F238E27FC236}">
                  <a16:creationId xmlns:a16="http://schemas.microsoft.com/office/drawing/2014/main" id="{16C8E2DC-7912-A637-8D0A-B245C3939D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56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85" name="Oval 524">
              <a:extLst>
                <a:ext uri="{FF2B5EF4-FFF2-40B4-BE49-F238E27FC236}">
                  <a16:creationId xmlns:a16="http://schemas.microsoft.com/office/drawing/2014/main" id="{0C8C8ACB-5DDC-47CC-C573-9162502868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2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86" name="Oval 525">
              <a:extLst>
                <a:ext uri="{FF2B5EF4-FFF2-40B4-BE49-F238E27FC236}">
                  <a16:creationId xmlns:a16="http://schemas.microsoft.com/office/drawing/2014/main" id="{D53808FB-710D-B0E0-55B5-6A361ADA3A2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12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87" name="Oval 526">
              <a:extLst>
                <a:ext uri="{FF2B5EF4-FFF2-40B4-BE49-F238E27FC236}">
                  <a16:creationId xmlns:a16="http://schemas.microsoft.com/office/drawing/2014/main" id="{796CCCBC-7823-5F7F-AA21-085168D2BD4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13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88" name="Oval 527">
              <a:extLst>
                <a:ext uri="{FF2B5EF4-FFF2-40B4-BE49-F238E27FC236}">
                  <a16:creationId xmlns:a16="http://schemas.microsoft.com/office/drawing/2014/main" id="{F781A488-2E51-AB2E-B1E8-A98369DE317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28" y="13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89" name="Oval 528">
              <a:extLst>
                <a:ext uri="{FF2B5EF4-FFF2-40B4-BE49-F238E27FC236}">
                  <a16:creationId xmlns:a16="http://schemas.microsoft.com/office/drawing/2014/main" id="{B66DDA94-0417-15C6-F231-709F7D0CB57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28" y="12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90" name="Oval 529">
              <a:extLst>
                <a:ext uri="{FF2B5EF4-FFF2-40B4-BE49-F238E27FC236}">
                  <a16:creationId xmlns:a16="http://schemas.microsoft.com/office/drawing/2014/main" id="{BA0FDE52-3F92-30CE-6070-74A48C038A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3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91" name="Oval 530">
              <a:extLst>
                <a:ext uri="{FF2B5EF4-FFF2-40B4-BE49-F238E27FC236}">
                  <a16:creationId xmlns:a16="http://schemas.microsoft.com/office/drawing/2014/main" id="{13725907-021B-B785-72C9-880D399047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2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92" name="Oval 531">
              <a:extLst>
                <a:ext uri="{FF2B5EF4-FFF2-40B4-BE49-F238E27FC236}">
                  <a16:creationId xmlns:a16="http://schemas.microsoft.com/office/drawing/2014/main" id="{8528CAE3-74F3-BF32-DC8A-D73F58901B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132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93" name="Oval 532">
              <a:extLst>
                <a:ext uri="{FF2B5EF4-FFF2-40B4-BE49-F238E27FC236}">
                  <a16:creationId xmlns:a16="http://schemas.microsoft.com/office/drawing/2014/main" id="{98101B39-D870-0B04-D292-CD93A550B7B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132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94" name="Oval 533">
              <a:extLst>
                <a:ext uri="{FF2B5EF4-FFF2-40B4-BE49-F238E27FC236}">
                  <a16:creationId xmlns:a16="http://schemas.microsoft.com/office/drawing/2014/main" id="{132ECC71-8D8D-034F-DB45-AD0F1F7C216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127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95" name="Oval 534">
              <a:extLst>
                <a:ext uri="{FF2B5EF4-FFF2-40B4-BE49-F238E27FC236}">
                  <a16:creationId xmlns:a16="http://schemas.microsoft.com/office/drawing/2014/main" id="{F9554B25-66E4-77D5-3139-FEB149B4DF5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127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96" name="Oval 535">
              <a:extLst>
                <a:ext uri="{FF2B5EF4-FFF2-40B4-BE49-F238E27FC236}">
                  <a16:creationId xmlns:a16="http://schemas.microsoft.com/office/drawing/2014/main" id="{5F54A316-5A55-08F5-D500-E2D41A25158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41" y="141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97" name="Oval 536">
              <a:extLst>
                <a:ext uri="{FF2B5EF4-FFF2-40B4-BE49-F238E27FC236}">
                  <a16:creationId xmlns:a16="http://schemas.microsoft.com/office/drawing/2014/main" id="{1E8C70F0-4240-4409-CEDB-9D6FC75C271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136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98" name="Oval 537">
              <a:extLst>
                <a:ext uri="{FF2B5EF4-FFF2-40B4-BE49-F238E27FC236}">
                  <a16:creationId xmlns:a16="http://schemas.microsoft.com/office/drawing/2014/main" id="{03D4155A-80B0-0BE5-295D-D8B683C5658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99" name="Oval 538">
              <a:extLst>
                <a:ext uri="{FF2B5EF4-FFF2-40B4-BE49-F238E27FC236}">
                  <a16:creationId xmlns:a16="http://schemas.microsoft.com/office/drawing/2014/main" id="{76AC92B5-5979-FFC7-A7DB-264F7ED712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00" name="Oval 539">
              <a:extLst>
                <a:ext uri="{FF2B5EF4-FFF2-40B4-BE49-F238E27FC236}">
                  <a16:creationId xmlns:a16="http://schemas.microsoft.com/office/drawing/2014/main" id="{209E8430-2813-9372-596D-E67A2B36266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216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01" name="Oval 540">
              <a:extLst>
                <a:ext uri="{FF2B5EF4-FFF2-40B4-BE49-F238E27FC236}">
                  <a16:creationId xmlns:a16="http://schemas.microsoft.com/office/drawing/2014/main" id="{E1813473-A424-1E16-6E01-2CC32AC308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28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02" name="Oval 541">
              <a:extLst>
                <a:ext uri="{FF2B5EF4-FFF2-40B4-BE49-F238E27FC236}">
                  <a16:creationId xmlns:a16="http://schemas.microsoft.com/office/drawing/2014/main" id="{83FBA313-6F61-F748-9A81-46C1F4139F8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03" name="Oval 542">
              <a:extLst>
                <a:ext uri="{FF2B5EF4-FFF2-40B4-BE49-F238E27FC236}">
                  <a16:creationId xmlns:a16="http://schemas.microsoft.com/office/drawing/2014/main" id="{73F8889F-E4B8-D101-D6AB-E6D1519698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04" name="Oval 543">
              <a:extLst>
                <a:ext uri="{FF2B5EF4-FFF2-40B4-BE49-F238E27FC236}">
                  <a16:creationId xmlns:a16="http://schemas.microsoft.com/office/drawing/2014/main" id="{FEDD9D3F-AD48-257C-A0D2-E5F2655ED3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05" name="Oval 544">
              <a:extLst>
                <a:ext uri="{FF2B5EF4-FFF2-40B4-BE49-F238E27FC236}">
                  <a16:creationId xmlns:a16="http://schemas.microsoft.com/office/drawing/2014/main" id="{54BE68C1-3748-4136-FF2F-BDA9F94A23C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06" name="Oval 545">
              <a:extLst>
                <a:ext uri="{FF2B5EF4-FFF2-40B4-BE49-F238E27FC236}">
                  <a16:creationId xmlns:a16="http://schemas.microsoft.com/office/drawing/2014/main" id="{0905BA11-5711-8D20-62EC-244BD32DE45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87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07" name="Oval 546">
              <a:extLst>
                <a:ext uri="{FF2B5EF4-FFF2-40B4-BE49-F238E27FC236}">
                  <a16:creationId xmlns:a16="http://schemas.microsoft.com/office/drawing/2014/main" id="{F476D26F-DE4D-6AE1-B34C-7DF76DAB5B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08" name="Oval 547">
              <a:extLst>
                <a:ext uri="{FF2B5EF4-FFF2-40B4-BE49-F238E27FC236}">
                  <a16:creationId xmlns:a16="http://schemas.microsoft.com/office/drawing/2014/main" id="{C296494D-8F54-5B7F-9F18-C5F1712F1F8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68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09" name="Oval 548">
              <a:extLst>
                <a:ext uri="{FF2B5EF4-FFF2-40B4-BE49-F238E27FC236}">
                  <a16:creationId xmlns:a16="http://schemas.microsoft.com/office/drawing/2014/main" id="{D7DEA5FB-570B-3E35-B1B3-291C735DC63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10" name="Oval 549">
              <a:extLst>
                <a:ext uri="{FF2B5EF4-FFF2-40B4-BE49-F238E27FC236}">
                  <a16:creationId xmlns:a16="http://schemas.microsoft.com/office/drawing/2014/main" id="{7C7E4CA2-59D9-3B89-70B0-6ED8BD831F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16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11" name="Oval 550">
              <a:extLst>
                <a:ext uri="{FF2B5EF4-FFF2-40B4-BE49-F238E27FC236}">
                  <a16:creationId xmlns:a16="http://schemas.microsoft.com/office/drawing/2014/main" id="{E906A655-CEFB-AD43-2F1B-A49EE500086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12" name="Oval 551">
              <a:extLst>
                <a:ext uri="{FF2B5EF4-FFF2-40B4-BE49-F238E27FC236}">
                  <a16:creationId xmlns:a16="http://schemas.microsoft.com/office/drawing/2014/main" id="{6F797D59-9F6C-DC34-BD48-E04070B628E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13" name="Oval 552">
              <a:extLst>
                <a:ext uri="{FF2B5EF4-FFF2-40B4-BE49-F238E27FC236}">
                  <a16:creationId xmlns:a16="http://schemas.microsoft.com/office/drawing/2014/main" id="{4DAF4C19-F45E-670C-3D7A-E6A9FAA7FCB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14" name="Oval 553">
              <a:extLst>
                <a:ext uri="{FF2B5EF4-FFF2-40B4-BE49-F238E27FC236}">
                  <a16:creationId xmlns:a16="http://schemas.microsoft.com/office/drawing/2014/main" id="{3477C56F-90C9-9A74-C854-69AFCE6BE38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15" name="Oval 554">
              <a:extLst>
                <a:ext uri="{FF2B5EF4-FFF2-40B4-BE49-F238E27FC236}">
                  <a16:creationId xmlns:a16="http://schemas.microsoft.com/office/drawing/2014/main" id="{8B495CCF-D709-7895-B06B-22CFB5DB74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16" name="Oval 555">
              <a:extLst>
                <a:ext uri="{FF2B5EF4-FFF2-40B4-BE49-F238E27FC236}">
                  <a16:creationId xmlns:a16="http://schemas.microsoft.com/office/drawing/2014/main" id="{BE5A9D06-036F-941C-ECBA-5432C0D5DDE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17" name="Oval 556">
              <a:extLst>
                <a:ext uri="{FF2B5EF4-FFF2-40B4-BE49-F238E27FC236}">
                  <a16:creationId xmlns:a16="http://schemas.microsoft.com/office/drawing/2014/main" id="{61F48841-A2CB-C70D-A22F-2D6BB59E0C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18" name="Oval 557">
              <a:extLst>
                <a:ext uri="{FF2B5EF4-FFF2-40B4-BE49-F238E27FC236}">
                  <a16:creationId xmlns:a16="http://schemas.microsoft.com/office/drawing/2014/main" id="{A0F78D68-48B8-4FEC-DBA6-0D29982C29A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19" name="Oval 558">
              <a:extLst>
                <a:ext uri="{FF2B5EF4-FFF2-40B4-BE49-F238E27FC236}">
                  <a16:creationId xmlns:a16="http://schemas.microsoft.com/office/drawing/2014/main" id="{DE10AEFE-8B78-CC1F-2C96-7589CDCD610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196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0" name="Oval 559">
              <a:extLst>
                <a:ext uri="{FF2B5EF4-FFF2-40B4-BE49-F238E27FC236}">
                  <a16:creationId xmlns:a16="http://schemas.microsoft.com/office/drawing/2014/main" id="{B02DEE36-D7E8-674B-4316-463B684918C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1" name="Oval 560">
              <a:extLst>
                <a:ext uri="{FF2B5EF4-FFF2-40B4-BE49-F238E27FC236}">
                  <a16:creationId xmlns:a16="http://schemas.microsoft.com/office/drawing/2014/main" id="{05569574-35C6-652A-E216-43C371A64AD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77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2" name="Oval 561">
              <a:extLst>
                <a:ext uri="{FF2B5EF4-FFF2-40B4-BE49-F238E27FC236}">
                  <a16:creationId xmlns:a16="http://schemas.microsoft.com/office/drawing/2014/main" id="{37E418C9-B825-9204-2CDC-5FCBC746E06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3" name="Oval 562">
              <a:extLst>
                <a:ext uri="{FF2B5EF4-FFF2-40B4-BE49-F238E27FC236}">
                  <a16:creationId xmlns:a16="http://schemas.microsoft.com/office/drawing/2014/main" id="{6D88B3A5-262D-D1A9-CCC0-23E636C904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187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4" name="Oval 563">
              <a:extLst>
                <a:ext uri="{FF2B5EF4-FFF2-40B4-BE49-F238E27FC236}">
                  <a16:creationId xmlns:a16="http://schemas.microsoft.com/office/drawing/2014/main" id="{B9DE97B4-9505-04A8-3E8F-7C5CD6DD33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5" name="Oval 564">
              <a:extLst>
                <a:ext uri="{FF2B5EF4-FFF2-40B4-BE49-F238E27FC236}">
                  <a16:creationId xmlns:a16="http://schemas.microsoft.com/office/drawing/2014/main" id="{4BFBE282-BDF1-D7A7-2C38-9BE9839C24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68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6" name="Oval 565">
              <a:extLst>
                <a:ext uri="{FF2B5EF4-FFF2-40B4-BE49-F238E27FC236}">
                  <a16:creationId xmlns:a16="http://schemas.microsoft.com/office/drawing/2014/main" id="{55FCB380-1015-DEC4-1A5C-57F4E32F53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177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7" name="Oval 566">
              <a:extLst>
                <a:ext uri="{FF2B5EF4-FFF2-40B4-BE49-F238E27FC236}">
                  <a16:creationId xmlns:a16="http://schemas.microsoft.com/office/drawing/2014/main" id="{7C111BDF-D075-53DA-ADB7-CD0213C5A4C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15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8" name="Oval 567">
              <a:extLst>
                <a:ext uri="{FF2B5EF4-FFF2-40B4-BE49-F238E27FC236}">
                  <a16:creationId xmlns:a16="http://schemas.microsoft.com/office/drawing/2014/main" id="{EDA54AE6-1E49-DFB3-B884-F39400F26BC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9" name="Oval 568">
              <a:extLst>
                <a:ext uri="{FF2B5EF4-FFF2-40B4-BE49-F238E27FC236}">
                  <a16:creationId xmlns:a16="http://schemas.microsoft.com/office/drawing/2014/main" id="{37CB40A4-0EDC-F040-1E28-DCE19AC9D44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189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30" name="Oval 569">
              <a:extLst>
                <a:ext uri="{FF2B5EF4-FFF2-40B4-BE49-F238E27FC236}">
                  <a16:creationId xmlns:a16="http://schemas.microsoft.com/office/drawing/2014/main" id="{C5C044A7-C4F7-B998-0C6A-BDA77B285A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53" y="17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31" name="Oval 570">
              <a:extLst>
                <a:ext uri="{FF2B5EF4-FFF2-40B4-BE49-F238E27FC236}">
                  <a16:creationId xmlns:a16="http://schemas.microsoft.com/office/drawing/2014/main" id="{BB421778-EB90-94F0-D8B2-57DF1D963F7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37" y="189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32" name="Oval 571">
              <a:extLst>
                <a:ext uri="{FF2B5EF4-FFF2-40B4-BE49-F238E27FC236}">
                  <a16:creationId xmlns:a16="http://schemas.microsoft.com/office/drawing/2014/main" id="{CCC7EB80-82F8-8779-6607-4719E281956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33" name="Oval 572">
              <a:extLst>
                <a:ext uri="{FF2B5EF4-FFF2-40B4-BE49-F238E27FC236}">
                  <a16:creationId xmlns:a16="http://schemas.microsoft.com/office/drawing/2014/main" id="{155051FE-6D01-D2D7-711E-AAACA20603F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93" y="160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34" name="Oval 573">
              <a:extLst>
                <a:ext uri="{FF2B5EF4-FFF2-40B4-BE49-F238E27FC236}">
                  <a16:creationId xmlns:a16="http://schemas.microsoft.com/office/drawing/2014/main" id="{944CB1C3-3B10-FD1B-F024-28D095FCD5C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89" y="204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35" name="Oval 574">
              <a:extLst>
                <a:ext uri="{FF2B5EF4-FFF2-40B4-BE49-F238E27FC236}">
                  <a16:creationId xmlns:a16="http://schemas.microsoft.com/office/drawing/2014/main" id="{8B935FC7-F517-BE86-1FB3-B3E3A8A7F8A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3" y="160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36" name="Oval 575">
              <a:extLst>
                <a:ext uri="{FF2B5EF4-FFF2-40B4-BE49-F238E27FC236}">
                  <a16:creationId xmlns:a16="http://schemas.microsoft.com/office/drawing/2014/main" id="{D4CE50EE-0DC4-40A7-017D-F394387996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184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37" name="Oval 576">
              <a:extLst>
                <a:ext uri="{FF2B5EF4-FFF2-40B4-BE49-F238E27FC236}">
                  <a16:creationId xmlns:a16="http://schemas.microsoft.com/office/drawing/2014/main" id="{D18BDF31-F8EB-65DE-9FE6-CF7DB10AE3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93" y="19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38" name="Oval 577">
              <a:extLst>
                <a:ext uri="{FF2B5EF4-FFF2-40B4-BE49-F238E27FC236}">
                  <a16:creationId xmlns:a16="http://schemas.microsoft.com/office/drawing/2014/main" id="{FCCA702F-24D5-774A-A0D4-95619C81457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21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39" name="Oval 578">
              <a:extLst>
                <a:ext uri="{FF2B5EF4-FFF2-40B4-BE49-F238E27FC236}">
                  <a16:creationId xmlns:a16="http://schemas.microsoft.com/office/drawing/2014/main" id="{4FC9FE77-25DB-EE10-F6C9-E0D2F147927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53" y="19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40" name="Oval 579">
              <a:extLst>
                <a:ext uri="{FF2B5EF4-FFF2-40B4-BE49-F238E27FC236}">
                  <a16:creationId xmlns:a16="http://schemas.microsoft.com/office/drawing/2014/main" id="{EFEC2F20-EA5D-0240-B589-666939096DE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194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41" name="Oval 580">
              <a:extLst>
                <a:ext uri="{FF2B5EF4-FFF2-40B4-BE49-F238E27FC236}">
                  <a16:creationId xmlns:a16="http://schemas.microsoft.com/office/drawing/2014/main" id="{FD3BB895-F83A-FC40-9CFD-F15DFC6DA64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42" name="Oval 581">
              <a:extLst>
                <a:ext uri="{FF2B5EF4-FFF2-40B4-BE49-F238E27FC236}">
                  <a16:creationId xmlns:a16="http://schemas.microsoft.com/office/drawing/2014/main" id="{0E491BA1-C3AB-D364-947D-AC80512396B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17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43" name="Oval 582">
              <a:extLst>
                <a:ext uri="{FF2B5EF4-FFF2-40B4-BE49-F238E27FC236}">
                  <a16:creationId xmlns:a16="http://schemas.microsoft.com/office/drawing/2014/main" id="{F33B1C6C-98AC-7F36-9FBD-393937622AB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5" y="194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44" name="Oval 583">
              <a:extLst>
                <a:ext uri="{FF2B5EF4-FFF2-40B4-BE49-F238E27FC236}">
                  <a16:creationId xmlns:a16="http://schemas.microsoft.com/office/drawing/2014/main" id="{BD3B06BE-E12C-85B6-A876-6040E147B6F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45" name="Oval 584">
              <a:extLst>
                <a:ext uri="{FF2B5EF4-FFF2-40B4-BE49-F238E27FC236}">
                  <a16:creationId xmlns:a16="http://schemas.microsoft.com/office/drawing/2014/main" id="{6F5388CB-517F-C93F-8A35-7E812E08A3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5" y="165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46" name="Oval 585">
              <a:extLst>
                <a:ext uri="{FF2B5EF4-FFF2-40B4-BE49-F238E27FC236}">
                  <a16:creationId xmlns:a16="http://schemas.microsoft.com/office/drawing/2014/main" id="{88D0C27A-F1F7-E2A3-9577-6F52564E5AD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5" y="165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47" name="Oval 586">
              <a:extLst>
                <a:ext uri="{FF2B5EF4-FFF2-40B4-BE49-F238E27FC236}">
                  <a16:creationId xmlns:a16="http://schemas.microsoft.com/office/drawing/2014/main" id="{91026039-74A1-C9A9-D452-10208567E3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20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48" name="Oval 587">
              <a:extLst>
                <a:ext uri="{FF2B5EF4-FFF2-40B4-BE49-F238E27FC236}">
                  <a16:creationId xmlns:a16="http://schemas.microsoft.com/office/drawing/2014/main" id="{2609C8A0-5120-45DC-1766-D2225413ABE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7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49" name="Oval 588">
              <a:extLst>
                <a:ext uri="{FF2B5EF4-FFF2-40B4-BE49-F238E27FC236}">
                  <a16:creationId xmlns:a16="http://schemas.microsoft.com/office/drawing/2014/main" id="{E1C2982D-6A1F-3BA0-BD63-54CC4FB396A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18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50" name="Oval 589">
              <a:extLst>
                <a:ext uri="{FF2B5EF4-FFF2-40B4-BE49-F238E27FC236}">
                  <a16:creationId xmlns:a16="http://schemas.microsoft.com/office/drawing/2014/main" id="{93A60C51-719F-AD72-8AC5-7FCB9D5BD4B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204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51" name="Oval 590">
              <a:extLst>
                <a:ext uri="{FF2B5EF4-FFF2-40B4-BE49-F238E27FC236}">
                  <a16:creationId xmlns:a16="http://schemas.microsoft.com/office/drawing/2014/main" id="{BC06EDEB-CDBA-3856-7B82-2B0B42159B6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175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52" name="Oval 591">
              <a:extLst>
                <a:ext uri="{FF2B5EF4-FFF2-40B4-BE49-F238E27FC236}">
                  <a16:creationId xmlns:a16="http://schemas.microsoft.com/office/drawing/2014/main" id="{6B36DEC7-D3AE-B488-3F87-FDC7772DD7F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26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53" name="Oval 592">
              <a:extLst>
                <a:ext uri="{FF2B5EF4-FFF2-40B4-BE49-F238E27FC236}">
                  <a16:creationId xmlns:a16="http://schemas.microsoft.com/office/drawing/2014/main" id="{A6E36535-568A-360B-4740-5302932EC9E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27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54" name="Oval 593">
              <a:extLst>
                <a:ext uri="{FF2B5EF4-FFF2-40B4-BE49-F238E27FC236}">
                  <a16:creationId xmlns:a16="http://schemas.microsoft.com/office/drawing/2014/main" id="{3376A449-B083-EE78-1BDC-6D649106C46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225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55" name="Oval 594">
              <a:extLst>
                <a:ext uri="{FF2B5EF4-FFF2-40B4-BE49-F238E27FC236}">
                  <a16:creationId xmlns:a16="http://schemas.microsoft.com/office/drawing/2014/main" id="{0E712F09-7688-C97C-ED2C-19D12DB5E47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25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56" name="Oval 595">
              <a:extLst>
                <a:ext uri="{FF2B5EF4-FFF2-40B4-BE49-F238E27FC236}">
                  <a16:creationId xmlns:a16="http://schemas.microsoft.com/office/drawing/2014/main" id="{29775AC2-BCEC-BF65-54C3-AE94E46132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7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57" name="Oval 596">
              <a:extLst>
                <a:ext uri="{FF2B5EF4-FFF2-40B4-BE49-F238E27FC236}">
                  <a16:creationId xmlns:a16="http://schemas.microsoft.com/office/drawing/2014/main" id="{125DE6F7-1438-1A52-0199-8C9CCB8735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235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58" name="Oval 597">
              <a:extLst>
                <a:ext uri="{FF2B5EF4-FFF2-40B4-BE49-F238E27FC236}">
                  <a16:creationId xmlns:a16="http://schemas.microsoft.com/office/drawing/2014/main" id="{0100DE3F-E85D-7E0F-E116-2B58814E2D1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68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59" name="Oval 598">
              <a:extLst>
                <a:ext uri="{FF2B5EF4-FFF2-40B4-BE49-F238E27FC236}">
                  <a16:creationId xmlns:a16="http://schemas.microsoft.com/office/drawing/2014/main" id="{1C366BCD-F47D-66FC-6913-58BDD931365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60" name="Oval 599">
              <a:extLst>
                <a:ext uri="{FF2B5EF4-FFF2-40B4-BE49-F238E27FC236}">
                  <a16:creationId xmlns:a16="http://schemas.microsoft.com/office/drawing/2014/main" id="{6BCD70ED-A5EA-AD34-084F-B3EA302DBFE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25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61" name="Oval 600">
              <a:extLst>
                <a:ext uri="{FF2B5EF4-FFF2-40B4-BE49-F238E27FC236}">
                  <a16:creationId xmlns:a16="http://schemas.microsoft.com/office/drawing/2014/main" id="{19F31F8B-71CC-6F98-AA5C-664C392E3FC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62" name="Oval 601">
              <a:extLst>
                <a:ext uri="{FF2B5EF4-FFF2-40B4-BE49-F238E27FC236}">
                  <a16:creationId xmlns:a16="http://schemas.microsoft.com/office/drawing/2014/main" id="{526A25AB-6E15-D3E6-CF2A-4B01F76FAD8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187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63" name="Oval 602">
              <a:extLst>
                <a:ext uri="{FF2B5EF4-FFF2-40B4-BE49-F238E27FC236}">
                  <a16:creationId xmlns:a16="http://schemas.microsoft.com/office/drawing/2014/main" id="{97D8FCF2-6418-43A4-3B3C-35E1CFF94DA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225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64" name="Oval 603">
              <a:extLst>
                <a:ext uri="{FF2B5EF4-FFF2-40B4-BE49-F238E27FC236}">
                  <a16:creationId xmlns:a16="http://schemas.microsoft.com/office/drawing/2014/main" id="{76A7C3A8-0762-D833-BA6B-E103B70633D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65" name="Oval 604">
              <a:extLst>
                <a:ext uri="{FF2B5EF4-FFF2-40B4-BE49-F238E27FC236}">
                  <a16:creationId xmlns:a16="http://schemas.microsoft.com/office/drawing/2014/main" id="{CD15E397-C3EC-E006-CA3B-49D8C23A21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85" y="295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66" name="Oval 605">
              <a:extLst>
                <a:ext uri="{FF2B5EF4-FFF2-40B4-BE49-F238E27FC236}">
                  <a16:creationId xmlns:a16="http://schemas.microsoft.com/office/drawing/2014/main" id="{61CDCFE3-64CE-49DE-B954-BBDB308382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85" y="295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67" name="Oval 606">
              <a:extLst>
                <a:ext uri="{FF2B5EF4-FFF2-40B4-BE49-F238E27FC236}">
                  <a16:creationId xmlns:a16="http://schemas.microsoft.com/office/drawing/2014/main" id="{6FFF7BC9-39BA-4A98-3CB1-5548637ED7E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85" y="252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68" name="Oval 607">
              <a:extLst>
                <a:ext uri="{FF2B5EF4-FFF2-40B4-BE49-F238E27FC236}">
                  <a16:creationId xmlns:a16="http://schemas.microsoft.com/office/drawing/2014/main" id="{201E8F0A-3081-C5D9-3677-F0AAFCEF153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85" y="29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69" name="Oval 608">
              <a:extLst>
                <a:ext uri="{FF2B5EF4-FFF2-40B4-BE49-F238E27FC236}">
                  <a16:creationId xmlns:a16="http://schemas.microsoft.com/office/drawing/2014/main" id="{2A27252B-D0D2-1378-2F5A-EC0338F5B4D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37" y="285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70" name="Oval 609">
              <a:extLst>
                <a:ext uri="{FF2B5EF4-FFF2-40B4-BE49-F238E27FC236}">
                  <a16:creationId xmlns:a16="http://schemas.microsoft.com/office/drawing/2014/main" id="{BB236BD8-436F-5C4A-CDA1-055F246BB5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37" y="256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</p:grpSp>
      <p:sp>
        <p:nvSpPr>
          <p:cNvPr id="871" name="AutoShape 6">
            <a:extLst>
              <a:ext uri="{FF2B5EF4-FFF2-40B4-BE49-F238E27FC236}">
                <a16:creationId xmlns:a16="http://schemas.microsoft.com/office/drawing/2014/main" id="{DD95ED1E-AE5F-75B4-640A-BB98980F8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5179" y="4331076"/>
            <a:ext cx="114300" cy="114300"/>
          </a:xfrm>
          <a:prstGeom prst="star4">
            <a:avLst>
              <a:gd name="adj" fmla="val 12500"/>
            </a:avLst>
          </a:prstGeom>
          <a:solidFill>
            <a:srgbClr val="00B050"/>
          </a:solidFill>
          <a:ln w="38100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grpSp>
        <p:nvGrpSpPr>
          <p:cNvPr id="872" name="Group 871">
            <a:extLst>
              <a:ext uri="{FF2B5EF4-FFF2-40B4-BE49-F238E27FC236}">
                <a16:creationId xmlns:a16="http://schemas.microsoft.com/office/drawing/2014/main" id="{99B003C0-C0B4-4F79-E131-899AD6A4699F}"/>
              </a:ext>
            </a:extLst>
          </p:cNvPr>
          <p:cNvGrpSpPr/>
          <p:nvPr/>
        </p:nvGrpSpPr>
        <p:grpSpPr>
          <a:xfrm>
            <a:off x="4858164" y="2565753"/>
            <a:ext cx="1115615" cy="2601515"/>
            <a:chOff x="452469" y="892969"/>
            <a:chExt cx="1487487" cy="3468687"/>
          </a:xfrm>
        </p:grpSpPr>
        <p:sp>
          <p:nvSpPr>
            <p:cNvPr id="873" name="AutoShape 2">
              <a:extLst>
                <a:ext uri="{FF2B5EF4-FFF2-40B4-BE49-F238E27FC236}">
                  <a16:creationId xmlns:a16="http://schemas.microsoft.com/office/drawing/2014/main" id="{0BC1BC51-560C-D613-307F-18E769EEF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56" y="1883569"/>
              <a:ext cx="152400" cy="152400"/>
            </a:xfrm>
            <a:prstGeom prst="star4">
              <a:avLst>
                <a:gd name="adj" fmla="val 12500"/>
              </a:avLst>
            </a:prstGeom>
            <a:solidFill>
              <a:srgbClr val="00B050"/>
            </a:solidFill>
            <a:ln w="38100">
              <a:solidFill>
                <a:srgbClr val="00B05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74" name="AutoShape 3">
              <a:extLst>
                <a:ext uri="{FF2B5EF4-FFF2-40B4-BE49-F238E27FC236}">
                  <a16:creationId xmlns:a16="http://schemas.microsoft.com/office/drawing/2014/main" id="{140CD902-329A-85B2-04C7-033E8EF47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244" y="892969"/>
              <a:ext cx="152400" cy="152400"/>
            </a:xfrm>
            <a:prstGeom prst="star4">
              <a:avLst>
                <a:gd name="adj" fmla="val 12500"/>
              </a:avLst>
            </a:prstGeom>
            <a:solidFill>
              <a:srgbClr val="00B050"/>
            </a:solidFill>
            <a:ln w="38100">
              <a:solidFill>
                <a:srgbClr val="00B05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75" name="AutoShape 4">
              <a:extLst>
                <a:ext uri="{FF2B5EF4-FFF2-40B4-BE49-F238E27FC236}">
                  <a16:creationId xmlns:a16="http://schemas.microsoft.com/office/drawing/2014/main" id="{06C4FD6C-8723-5C5D-8B7F-891DC027C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7556" y="2416969"/>
              <a:ext cx="152400" cy="152400"/>
            </a:xfrm>
            <a:prstGeom prst="star4">
              <a:avLst>
                <a:gd name="adj" fmla="val 12500"/>
              </a:avLst>
            </a:prstGeom>
            <a:solidFill>
              <a:srgbClr val="00B050"/>
            </a:solidFill>
            <a:ln w="38100">
              <a:solidFill>
                <a:srgbClr val="00B05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76" name="AutoShape 5">
              <a:extLst>
                <a:ext uri="{FF2B5EF4-FFF2-40B4-BE49-F238E27FC236}">
                  <a16:creationId xmlns:a16="http://schemas.microsoft.com/office/drawing/2014/main" id="{D073E9A7-95FF-3973-44D6-976856CDC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5556" y="2340769"/>
              <a:ext cx="152400" cy="152400"/>
            </a:xfrm>
            <a:prstGeom prst="star4">
              <a:avLst>
                <a:gd name="adj" fmla="val 12500"/>
              </a:avLst>
            </a:prstGeom>
            <a:solidFill>
              <a:srgbClr val="00B050"/>
            </a:solidFill>
            <a:ln w="38100">
              <a:solidFill>
                <a:srgbClr val="00B05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77" name="AutoShape 7">
              <a:extLst>
                <a:ext uri="{FF2B5EF4-FFF2-40B4-BE49-F238E27FC236}">
                  <a16:creationId xmlns:a16="http://schemas.microsoft.com/office/drawing/2014/main" id="{6AB9F7B8-7D8D-9E98-4399-C1F49CB4F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0356" y="2645569"/>
              <a:ext cx="152400" cy="152400"/>
            </a:xfrm>
            <a:prstGeom prst="star4">
              <a:avLst>
                <a:gd name="adj" fmla="val 12500"/>
              </a:avLst>
            </a:prstGeom>
            <a:solidFill>
              <a:srgbClr val="00B050"/>
            </a:solidFill>
            <a:ln w="38100">
              <a:solidFill>
                <a:srgbClr val="00B05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78" name="AutoShape 8">
              <a:extLst>
                <a:ext uri="{FF2B5EF4-FFF2-40B4-BE49-F238E27FC236}">
                  <a16:creationId xmlns:a16="http://schemas.microsoft.com/office/drawing/2014/main" id="{F404B79E-1E6F-9468-156B-3BEE39684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844" y="932656"/>
              <a:ext cx="152400" cy="152400"/>
            </a:xfrm>
            <a:prstGeom prst="star4">
              <a:avLst>
                <a:gd name="adj" fmla="val 12500"/>
              </a:avLst>
            </a:prstGeom>
            <a:solidFill>
              <a:srgbClr val="00B050"/>
            </a:solidFill>
            <a:ln w="38100">
              <a:solidFill>
                <a:srgbClr val="00B05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79" name="AutoShape 10">
              <a:extLst>
                <a:ext uri="{FF2B5EF4-FFF2-40B4-BE49-F238E27FC236}">
                  <a16:creationId xmlns:a16="http://schemas.microsoft.com/office/drawing/2014/main" id="{482C2EA1-9C76-EC91-0C49-2DE2F3590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0044" y="1847056"/>
              <a:ext cx="152400" cy="152400"/>
            </a:xfrm>
            <a:prstGeom prst="star4">
              <a:avLst>
                <a:gd name="adj" fmla="val 12500"/>
              </a:avLst>
            </a:prstGeom>
            <a:solidFill>
              <a:srgbClr val="00B050"/>
            </a:solidFill>
            <a:ln w="38100">
              <a:solidFill>
                <a:srgbClr val="00B05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80" name="AutoShape 9">
              <a:extLst>
                <a:ext uri="{FF2B5EF4-FFF2-40B4-BE49-F238E27FC236}">
                  <a16:creationId xmlns:a16="http://schemas.microsoft.com/office/drawing/2014/main" id="{39E8EF84-43D1-7C0A-8247-0479D328B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44" y="2724944"/>
              <a:ext cx="152400" cy="152400"/>
            </a:xfrm>
            <a:prstGeom prst="star4">
              <a:avLst>
                <a:gd name="adj" fmla="val 12500"/>
              </a:avLst>
            </a:prstGeom>
            <a:solidFill>
              <a:srgbClr val="00B050"/>
            </a:solidFill>
            <a:ln w="38100">
              <a:solidFill>
                <a:srgbClr val="00B05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81" name="AutoShape 11">
              <a:extLst>
                <a:ext uri="{FF2B5EF4-FFF2-40B4-BE49-F238E27FC236}">
                  <a16:creationId xmlns:a16="http://schemas.microsoft.com/office/drawing/2014/main" id="{4EE72D90-78B4-FE5C-1C5E-F5D317144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156" y="3447256"/>
              <a:ext cx="152400" cy="152400"/>
            </a:xfrm>
            <a:prstGeom prst="star4">
              <a:avLst>
                <a:gd name="adj" fmla="val 12500"/>
              </a:avLst>
            </a:prstGeom>
            <a:solidFill>
              <a:srgbClr val="00B050"/>
            </a:solidFill>
            <a:ln w="38100">
              <a:solidFill>
                <a:srgbClr val="00B05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82" name="AutoShape 12">
              <a:extLst>
                <a:ext uri="{FF2B5EF4-FFF2-40B4-BE49-F238E27FC236}">
                  <a16:creationId xmlns:a16="http://schemas.microsoft.com/office/drawing/2014/main" id="{97586B1B-D8E3-76B4-6B4C-C56C12363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469" y="4209256"/>
              <a:ext cx="152400" cy="152400"/>
            </a:xfrm>
            <a:prstGeom prst="star4">
              <a:avLst>
                <a:gd name="adj" fmla="val 12500"/>
              </a:avLst>
            </a:prstGeom>
            <a:solidFill>
              <a:srgbClr val="00B050"/>
            </a:solidFill>
            <a:ln w="38100">
              <a:solidFill>
                <a:srgbClr val="00B05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883" name="Group 882">
            <a:extLst>
              <a:ext uri="{FF2B5EF4-FFF2-40B4-BE49-F238E27FC236}">
                <a16:creationId xmlns:a16="http://schemas.microsoft.com/office/drawing/2014/main" id="{3CDF0A48-BD4D-1CDD-AE91-BC97F29202B0}"/>
              </a:ext>
            </a:extLst>
          </p:cNvPr>
          <p:cNvGrpSpPr/>
          <p:nvPr/>
        </p:nvGrpSpPr>
        <p:grpSpPr>
          <a:xfrm>
            <a:off x="5285402" y="2726324"/>
            <a:ext cx="4258865" cy="2492079"/>
            <a:chOff x="3617914" y="2087429"/>
            <a:chExt cx="5678486" cy="3322772"/>
          </a:xfrm>
        </p:grpSpPr>
        <p:sp>
          <p:nvSpPr>
            <p:cNvPr id="884" name="Oval 24">
              <a:extLst>
                <a:ext uri="{FF2B5EF4-FFF2-40B4-BE49-F238E27FC236}">
                  <a16:creationId xmlns:a16="http://schemas.microsoft.com/office/drawing/2014/main" id="{3C643FF3-5FE2-C71D-400E-6851863DA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0" y="2209800"/>
              <a:ext cx="1295400" cy="236220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85" name="AutoShape 13">
              <a:extLst>
                <a:ext uri="{FF2B5EF4-FFF2-40B4-BE49-F238E27FC236}">
                  <a16:creationId xmlns:a16="http://schemas.microsoft.com/office/drawing/2014/main" id="{F4A8FFF9-B526-B283-DDEA-18D61A25301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40738" y="3049588"/>
              <a:ext cx="146050" cy="146050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B05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86" name="AutoShape 14">
              <a:extLst>
                <a:ext uri="{FF2B5EF4-FFF2-40B4-BE49-F238E27FC236}">
                  <a16:creationId xmlns:a16="http://schemas.microsoft.com/office/drawing/2014/main" id="{DA115564-1C3B-02AB-CEA3-15EBE248CD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97888" y="2554288"/>
              <a:ext cx="146050" cy="146050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B05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87" name="AutoShape 15">
              <a:extLst>
                <a:ext uri="{FF2B5EF4-FFF2-40B4-BE49-F238E27FC236}">
                  <a16:creationId xmlns:a16="http://schemas.microsoft.com/office/drawing/2014/main" id="{47546A3F-8A36-B45F-1FF0-CFFE9CF9497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050338" y="3317875"/>
              <a:ext cx="146050" cy="146050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B05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88" name="AutoShape 16">
              <a:extLst>
                <a:ext uri="{FF2B5EF4-FFF2-40B4-BE49-F238E27FC236}">
                  <a16:creationId xmlns:a16="http://schemas.microsoft.com/office/drawing/2014/main" id="{3157AB4C-5072-953F-7A6E-D1109E823D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69338" y="3279775"/>
              <a:ext cx="146050" cy="146050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B05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89" name="AutoShape 17">
              <a:extLst>
                <a:ext uri="{FF2B5EF4-FFF2-40B4-BE49-F238E27FC236}">
                  <a16:creationId xmlns:a16="http://schemas.microsoft.com/office/drawing/2014/main" id="{249D4249-34AD-A4C7-BEA8-0A1D8E24C4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59838" y="3757613"/>
              <a:ext cx="146050" cy="146050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B05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90" name="AutoShape 18">
              <a:extLst>
                <a:ext uri="{FF2B5EF4-FFF2-40B4-BE49-F238E27FC236}">
                  <a16:creationId xmlns:a16="http://schemas.microsoft.com/office/drawing/2014/main" id="{7E90FF01-98BE-2A56-8206-DC32C2CB9D9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21738" y="3432175"/>
              <a:ext cx="146050" cy="146050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B05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91" name="AutoShape 19">
              <a:extLst>
                <a:ext uri="{FF2B5EF4-FFF2-40B4-BE49-F238E27FC236}">
                  <a16:creationId xmlns:a16="http://schemas.microsoft.com/office/drawing/2014/main" id="{F926E3EA-AC81-399F-A57B-8C8906F41A3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02688" y="2574925"/>
              <a:ext cx="146050" cy="146050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B05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92" name="AutoShape 20">
              <a:extLst>
                <a:ext uri="{FF2B5EF4-FFF2-40B4-BE49-F238E27FC236}">
                  <a16:creationId xmlns:a16="http://schemas.microsoft.com/office/drawing/2014/main" id="{0D7EB25E-9A46-BD57-5D69-0E71FB55CFB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83588" y="3471863"/>
              <a:ext cx="146050" cy="146050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B05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93" name="AutoShape 22">
              <a:extLst>
                <a:ext uri="{FF2B5EF4-FFF2-40B4-BE49-F238E27FC236}">
                  <a16:creationId xmlns:a16="http://schemas.microsoft.com/office/drawing/2014/main" id="{50EB73E0-7ADD-50C2-2942-83EFA2E853F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593138" y="3823873"/>
              <a:ext cx="146050" cy="146050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B05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94" name="AutoShape 21">
              <a:extLst>
                <a:ext uri="{FF2B5EF4-FFF2-40B4-BE49-F238E27FC236}">
                  <a16:creationId xmlns:a16="http://schemas.microsoft.com/office/drawing/2014/main" id="{F5FE4384-6F9A-001A-48DE-DE99EC5A59C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40788" y="3032125"/>
              <a:ext cx="146050" cy="146050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B05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95" name="AutoShape 23">
              <a:extLst>
                <a:ext uri="{FF2B5EF4-FFF2-40B4-BE49-F238E27FC236}">
                  <a16:creationId xmlns:a16="http://schemas.microsoft.com/office/drawing/2014/main" id="{C7E2CBB3-BAE7-952A-BD60-5622448CC99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14652" y="4257405"/>
              <a:ext cx="90686" cy="90686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B05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96" name="Line 25">
              <a:extLst>
                <a:ext uri="{FF2B5EF4-FFF2-40B4-BE49-F238E27FC236}">
                  <a16:creationId xmlns:a16="http://schemas.microsoft.com/office/drawing/2014/main" id="{5655FB8F-FBFF-BA62-E547-CE2705528B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21088" y="4303714"/>
              <a:ext cx="4819650" cy="1106487"/>
            </a:xfrm>
            <a:prstGeom prst="line">
              <a:avLst/>
            </a:prstGeom>
            <a:noFill/>
            <a:ln w="28575" cap="rnd">
              <a:solidFill>
                <a:srgbClr val="00B05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97" name="Line 26">
              <a:extLst>
                <a:ext uri="{FF2B5EF4-FFF2-40B4-BE49-F238E27FC236}">
                  <a16:creationId xmlns:a16="http://schemas.microsoft.com/office/drawing/2014/main" id="{2B14C55E-2E20-7737-11C9-2D1F1CAC11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38600" y="3903664"/>
              <a:ext cx="4630738" cy="744537"/>
            </a:xfrm>
            <a:prstGeom prst="line">
              <a:avLst/>
            </a:prstGeom>
            <a:noFill/>
            <a:ln w="28575" cap="rnd">
              <a:solidFill>
                <a:srgbClr val="00B05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98" name="Line 27">
              <a:extLst>
                <a:ext uri="{FF2B5EF4-FFF2-40B4-BE49-F238E27FC236}">
                  <a16:creationId xmlns:a16="http://schemas.microsoft.com/office/drawing/2014/main" id="{B1AAE037-6C86-6B2A-9F21-10831F615F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2000" y="3833814"/>
              <a:ext cx="4376738" cy="661987"/>
            </a:xfrm>
            <a:prstGeom prst="line">
              <a:avLst/>
            </a:prstGeom>
            <a:noFill/>
            <a:ln w="28575" cap="rnd">
              <a:solidFill>
                <a:srgbClr val="00B05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99" name="Line 28">
              <a:extLst>
                <a:ext uri="{FF2B5EF4-FFF2-40B4-BE49-F238E27FC236}">
                  <a16:creationId xmlns:a16="http://schemas.microsoft.com/office/drawing/2014/main" id="{2BC5B1A7-1619-B536-71F3-C55EC67F2C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17914" y="3544889"/>
              <a:ext cx="4822825" cy="377825"/>
            </a:xfrm>
            <a:prstGeom prst="line">
              <a:avLst/>
            </a:prstGeom>
            <a:noFill/>
            <a:ln w="28575" cap="rnd">
              <a:solidFill>
                <a:srgbClr val="00B05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900" name="Line 29">
              <a:extLst>
                <a:ext uri="{FF2B5EF4-FFF2-40B4-BE49-F238E27FC236}">
                  <a16:creationId xmlns:a16="http://schemas.microsoft.com/office/drawing/2014/main" id="{8E75D435-068E-610D-E420-3DF3EAD25D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5800" y="3505201"/>
              <a:ext cx="4364038" cy="328613"/>
            </a:xfrm>
            <a:prstGeom prst="line">
              <a:avLst/>
            </a:prstGeom>
            <a:noFill/>
            <a:ln w="28575" cap="rnd">
              <a:solidFill>
                <a:srgbClr val="00B05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901" name="Line 30">
              <a:extLst>
                <a:ext uri="{FF2B5EF4-FFF2-40B4-BE49-F238E27FC236}">
                  <a16:creationId xmlns:a16="http://schemas.microsoft.com/office/drawing/2014/main" id="{1AB767FC-E48A-7C79-94AD-FC7044E4E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53000" y="3392489"/>
              <a:ext cx="4243388" cy="225425"/>
            </a:xfrm>
            <a:prstGeom prst="line">
              <a:avLst/>
            </a:prstGeom>
            <a:noFill/>
            <a:ln w="28575" cap="rnd">
              <a:solidFill>
                <a:srgbClr val="00B05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902" name="Line 31">
              <a:extLst>
                <a:ext uri="{FF2B5EF4-FFF2-40B4-BE49-F238E27FC236}">
                  <a16:creationId xmlns:a16="http://schemas.microsoft.com/office/drawing/2014/main" id="{37406FB7-8FA2-A545-695A-77428969B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1000" y="3352800"/>
              <a:ext cx="4548188" cy="192088"/>
            </a:xfrm>
            <a:prstGeom prst="line">
              <a:avLst/>
            </a:prstGeom>
            <a:noFill/>
            <a:ln w="28575" cap="rnd">
              <a:solidFill>
                <a:srgbClr val="00B05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903" name="Line 32">
              <a:extLst>
                <a:ext uri="{FF2B5EF4-FFF2-40B4-BE49-F238E27FC236}">
                  <a16:creationId xmlns:a16="http://schemas.microsoft.com/office/drawing/2014/main" id="{9DD3D335-3443-4693-3D67-C61E0F416C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084514"/>
              <a:ext cx="4794250" cy="39687"/>
            </a:xfrm>
            <a:prstGeom prst="line">
              <a:avLst/>
            </a:prstGeom>
            <a:noFill/>
            <a:ln w="28575" cap="rnd">
              <a:solidFill>
                <a:srgbClr val="00B05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904" name="Line 33">
              <a:extLst>
                <a:ext uri="{FF2B5EF4-FFF2-40B4-BE49-F238E27FC236}">
                  <a16:creationId xmlns:a16="http://schemas.microsoft.com/office/drawing/2014/main" id="{EE9DA058-F8A4-4C5B-00FB-F6583353EC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2314" y="3032126"/>
              <a:ext cx="4416425" cy="92075"/>
            </a:xfrm>
            <a:prstGeom prst="line">
              <a:avLst/>
            </a:prstGeom>
            <a:noFill/>
            <a:ln w="28575" cap="rnd">
              <a:solidFill>
                <a:srgbClr val="00B05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905" name="Line 34">
              <a:extLst>
                <a:ext uri="{FF2B5EF4-FFF2-40B4-BE49-F238E27FC236}">
                  <a16:creationId xmlns:a16="http://schemas.microsoft.com/office/drawing/2014/main" id="{9B39855B-3E3D-1922-029C-4785867EC7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9688" y="2087429"/>
              <a:ext cx="4737100" cy="536575"/>
            </a:xfrm>
            <a:prstGeom prst="line">
              <a:avLst/>
            </a:prstGeom>
            <a:noFill/>
            <a:ln w="28575" cap="rnd">
              <a:solidFill>
                <a:srgbClr val="00B05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906" name="Line 35">
              <a:extLst>
                <a:ext uri="{FF2B5EF4-FFF2-40B4-BE49-F238E27FC236}">
                  <a16:creationId xmlns:a16="http://schemas.microsoft.com/office/drawing/2014/main" id="{45A07CFC-57FD-71ED-2954-140FABB151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6114" y="2234701"/>
              <a:ext cx="4403725" cy="331199"/>
            </a:xfrm>
            <a:prstGeom prst="line">
              <a:avLst/>
            </a:prstGeom>
            <a:noFill/>
            <a:ln w="28575" cap="rnd">
              <a:solidFill>
                <a:srgbClr val="00B05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907" name="Text Box 321">
            <a:extLst>
              <a:ext uri="{FF2B5EF4-FFF2-40B4-BE49-F238E27FC236}">
                <a16:creationId xmlns:a16="http://schemas.microsoft.com/office/drawing/2014/main" id="{39F89157-ED7A-03EE-91B5-5023D767A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2812" y="2643449"/>
            <a:ext cx="196098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rgbClr val="00B050"/>
                </a:solidFill>
              </a:rPr>
              <a:t>Sample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8" name="Text Box 324">
                <a:extLst>
                  <a:ext uri="{FF2B5EF4-FFF2-40B4-BE49-F238E27FC236}">
                    <a16:creationId xmlns:a16="http://schemas.microsoft.com/office/drawing/2014/main" id="{CE6FB6AE-B361-1022-E148-97B9741138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25334" y="4986129"/>
                <a:ext cx="3928466" cy="1180122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200" dirty="0"/>
                  <a:t>Calculate</a:t>
                </a:r>
                <a:r>
                  <a:rPr lang="en-US" sz="2200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>
                    <a:solidFill>
                      <a:srgbClr val="00B050"/>
                    </a:solidFill>
                  </a:rPr>
                  <a:t>mean of Sample 3</a:t>
                </a:r>
              </a:p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600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𝑋</m:t>
                          </m:r>
                        </m:e>
                      </m:acc>
                      <m:r>
                        <a:rPr lang="en-US" sz="2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+…+ 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08" name="Text Box 324">
                <a:extLst>
                  <a:ext uri="{FF2B5EF4-FFF2-40B4-BE49-F238E27FC236}">
                    <a16:creationId xmlns:a16="http://schemas.microsoft.com/office/drawing/2014/main" id="{CE6FB6AE-B361-1022-E148-97B974113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5334" y="4986129"/>
                <a:ext cx="3928466" cy="1180122"/>
              </a:xfrm>
              <a:prstGeom prst="rect">
                <a:avLst/>
              </a:prstGeom>
              <a:blipFill>
                <a:blip r:embed="rId5"/>
                <a:stretch>
                  <a:fillRect l="-1923" t="-3158"/>
                </a:stretch>
              </a:blipFill>
              <a:ln w="19050">
                <a:solidFill>
                  <a:srgbClr val="00B05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2796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8748C-69F4-9CD3-813B-B446AC73B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EEBFD0-4A7F-EE5B-AA6E-09ABD601BD14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Sampling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CE2DFB24-9407-0166-FF64-6E0EDE69B0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i="1" dirty="0">
                    <a:solidFill>
                      <a:schemeClr val="bg1">
                        <a:lumMod val="50000"/>
                      </a:schemeClr>
                    </a:solidFill>
                  </a:rPr>
                  <a:t>How to guess the population mean: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en-US" sz="2400" dirty="0"/>
                  <a:t> </a:t>
                </a:r>
                <a:endParaRPr lang="en-US" sz="2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CE2DFB24-9407-0166-FF64-6E0EDE69B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91153"/>
                <a:ext cx="10515600" cy="743918"/>
              </a:xfrm>
              <a:prstGeom prst="rect">
                <a:avLst/>
              </a:prstGeom>
              <a:blipFill>
                <a:blip r:embed="rId3"/>
                <a:stretch>
                  <a:fillRect l="-965" t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36">
            <a:extLst>
              <a:ext uri="{FF2B5EF4-FFF2-40B4-BE49-F238E27FC236}">
                <a16:creationId xmlns:a16="http://schemas.microsoft.com/office/drawing/2014/main" id="{BEE7DD38-FE36-C771-3104-ABAE41D71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5290" y="2161098"/>
            <a:ext cx="2057400" cy="348615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325">
                <a:extLst>
                  <a:ext uri="{FF2B5EF4-FFF2-40B4-BE49-F238E27FC236}">
                    <a16:creationId xmlns:a16="http://schemas.microsoft.com/office/drawing/2014/main" id="{87105A0C-F34E-2B46-84A9-6DA3F596FF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73868" y="4057453"/>
                <a:ext cx="467885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325">
                <a:extLst>
                  <a:ext uri="{FF2B5EF4-FFF2-40B4-BE49-F238E27FC236}">
                    <a16:creationId xmlns:a16="http://schemas.microsoft.com/office/drawing/2014/main" id="{87105A0C-F34E-2B46-84A9-6DA3F596F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3868" y="4057453"/>
                <a:ext cx="46788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321">
            <a:extLst>
              <a:ext uri="{FF2B5EF4-FFF2-40B4-BE49-F238E27FC236}">
                <a16:creationId xmlns:a16="http://schemas.microsoft.com/office/drawing/2014/main" id="{6AF2C342-E015-5DDB-6572-784F2261ED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7231" y="2267092"/>
            <a:ext cx="196098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/>
              <a:t>Population</a:t>
            </a:r>
          </a:p>
        </p:txBody>
      </p:sp>
      <p:grpSp>
        <p:nvGrpSpPr>
          <p:cNvPr id="12" name="Group 326">
            <a:extLst>
              <a:ext uri="{FF2B5EF4-FFF2-40B4-BE49-F238E27FC236}">
                <a16:creationId xmlns:a16="http://schemas.microsoft.com/office/drawing/2014/main" id="{9F89739A-E8BC-3080-8552-AF0DDDE24245}"/>
              </a:ext>
            </a:extLst>
          </p:cNvPr>
          <p:cNvGrpSpPr>
            <a:grpSpLocks/>
          </p:cNvGrpSpPr>
          <p:nvPr/>
        </p:nvGrpSpPr>
        <p:grpSpPr bwMode="auto">
          <a:xfrm>
            <a:off x="4771041" y="2389698"/>
            <a:ext cx="1627585" cy="3086100"/>
            <a:chOff x="1008" y="1008"/>
            <a:chExt cx="1367" cy="2592"/>
          </a:xfrm>
        </p:grpSpPr>
        <p:sp>
          <p:nvSpPr>
            <p:cNvPr id="909" name="Oval 327">
              <a:extLst>
                <a:ext uri="{FF2B5EF4-FFF2-40B4-BE49-F238E27FC236}">
                  <a16:creationId xmlns:a16="http://schemas.microsoft.com/office/drawing/2014/main" id="{E3ADE338-1215-2B8C-8B26-B527F2CD01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230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10" name="Oval 328">
              <a:extLst>
                <a:ext uri="{FF2B5EF4-FFF2-40B4-BE49-F238E27FC236}">
                  <a16:creationId xmlns:a16="http://schemas.microsoft.com/office/drawing/2014/main" id="{738971EE-89F6-7FAF-B8BD-19FF27CA9C6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5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11" name="Oval 329">
              <a:extLst>
                <a:ext uri="{FF2B5EF4-FFF2-40B4-BE49-F238E27FC236}">
                  <a16:creationId xmlns:a16="http://schemas.microsoft.com/office/drawing/2014/main" id="{B4A6E445-5CE6-8E0E-1AC4-CB39FAF2F13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25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12" name="Oval 330">
              <a:extLst>
                <a:ext uri="{FF2B5EF4-FFF2-40B4-BE49-F238E27FC236}">
                  <a16:creationId xmlns:a16="http://schemas.microsoft.com/office/drawing/2014/main" id="{CB3F6270-7CFB-6D27-0428-320B2C76D43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" y="26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13" name="Oval 331">
              <a:extLst>
                <a:ext uri="{FF2B5EF4-FFF2-40B4-BE49-F238E27FC236}">
                  <a16:creationId xmlns:a16="http://schemas.microsoft.com/office/drawing/2014/main" id="{50DA8D6F-78F6-53F9-0AE5-B82C1F95A26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27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14" name="Oval 332">
              <a:extLst>
                <a:ext uri="{FF2B5EF4-FFF2-40B4-BE49-F238E27FC236}">
                  <a16:creationId xmlns:a16="http://schemas.microsoft.com/office/drawing/2014/main" id="{14F916BD-6DC8-50DB-2CF9-616FA3E7290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28" y="32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15" name="Oval 333">
              <a:extLst>
                <a:ext uri="{FF2B5EF4-FFF2-40B4-BE49-F238E27FC236}">
                  <a16:creationId xmlns:a16="http://schemas.microsoft.com/office/drawing/2014/main" id="{BA271E86-B3A6-E674-87A9-9DFC88F493A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297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16" name="Oval 334">
              <a:extLst>
                <a:ext uri="{FF2B5EF4-FFF2-40B4-BE49-F238E27FC236}">
                  <a16:creationId xmlns:a16="http://schemas.microsoft.com/office/drawing/2014/main" id="{4CE79D67-D51C-20E6-350D-7EBDCADF8FC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17" name="Oval 335">
              <a:extLst>
                <a:ext uri="{FF2B5EF4-FFF2-40B4-BE49-F238E27FC236}">
                  <a16:creationId xmlns:a16="http://schemas.microsoft.com/office/drawing/2014/main" id="{AA334113-D0EC-C05B-218E-CD81AFCBB3A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33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18" name="Oval 336">
              <a:extLst>
                <a:ext uri="{FF2B5EF4-FFF2-40B4-BE49-F238E27FC236}">
                  <a16:creationId xmlns:a16="http://schemas.microsoft.com/office/drawing/2014/main" id="{D2F0BB27-5ADC-170B-8467-C2E8D2C16A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48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19" name="Oval 337">
              <a:extLst>
                <a:ext uri="{FF2B5EF4-FFF2-40B4-BE49-F238E27FC236}">
                  <a16:creationId xmlns:a16="http://schemas.microsoft.com/office/drawing/2014/main" id="{FA335392-58E6-A7B6-3805-540EA58D450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68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20" name="Oval 338">
              <a:extLst>
                <a:ext uri="{FF2B5EF4-FFF2-40B4-BE49-F238E27FC236}">
                  <a16:creationId xmlns:a16="http://schemas.microsoft.com/office/drawing/2014/main" id="{7A93BF25-2686-BAC0-B566-F5EFC0CD0BC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21" name="Oval 339">
              <a:extLst>
                <a:ext uri="{FF2B5EF4-FFF2-40B4-BE49-F238E27FC236}">
                  <a16:creationId xmlns:a16="http://schemas.microsoft.com/office/drawing/2014/main" id="{7E36B62E-C3FE-56E2-B687-763081EAA0E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22" name="Oval 340">
              <a:extLst>
                <a:ext uri="{FF2B5EF4-FFF2-40B4-BE49-F238E27FC236}">
                  <a16:creationId xmlns:a16="http://schemas.microsoft.com/office/drawing/2014/main" id="{9F2A64FD-D871-5C01-F4FD-1EB2547D33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23" name="Oval 341">
              <a:extLst>
                <a:ext uri="{FF2B5EF4-FFF2-40B4-BE49-F238E27FC236}">
                  <a16:creationId xmlns:a16="http://schemas.microsoft.com/office/drawing/2014/main" id="{BC751E97-8430-8D3C-E4BD-A099268AC88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235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24" name="Oval 342">
              <a:extLst>
                <a:ext uri="{FF2B5EF4-FFF2-40B4-BE49-F238E27FC236}">
                  <a16:creationId xmlns:a16="http://schemas.microsoft.com/office/drawing/2014/main" id="{2CF9351E-0B38-F63B-4E29-713D6518CE6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08" y="25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25" name="Oval 343">
              <a:extLst>
                <a:ext uri="{FF2B5EF4-FFF2-40B4-BE49-F238E27FC236}">
                  <a16:creationId xmlns:a16="http://schemas.microsoft.com/office/drawing/2014/main" id="{5C2E7014-709F-EDC0-C487-5D5A9059D48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26" name="Oval 344">
              <a:extLst>
                <a:ext uri="{FF2B5EF4-FFF2-40B4-BE49-F238E27FC236}">
                  <a16:creationId xmlns:a16="http://schemas.microsoft.com/office/drawing/2014/main" id="{DA82D6BE-8546-5D2B-5543-7043A4A7797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30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27" name="Oval 345">
              <a:extLst>
                <a:ext uri="{FF2B5EF4-FFF2-40B4-BE49-F238E27FC236}">
                  <a16:creationId xmlns:a16="http://schemas.microsoft.com/office/drawing/2014/main" id="{2E4EE4BA-6E22-2580-B757-1260C67F996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27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28" name="Oval 346">
              <a:extLst>
                <a:ext uri="{FF2B5EF4-FFF2-40B4-BE49-F238E27FC236}">
                  <a16:creationId xmlns:a16="http://schemas.microsoft.com/office/drawing/2014/main" id="{25CB2B8E-4FF2-80D6-B44B-98E43811E7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230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29" name="Oval 347">
              <a:extLst>
                <a:ext uri="{FF2B5EF4-FFF2-40B4-BE49-F238E27FC236}">
                  <a16:creationId xmlns:a16="http://schemas.microsoft.com/office/drawing/2014/main" id="{2B6999DB-3D67-CE07-1CA6-97A54B5D807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31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30" name="Oval 348">
              <a:extLst>
                <a:ext uri="{FF2B5EF4-FFF2-40B4-BE49-F238E27FC236}">
                  <a16:creationId xmlns:a16="http://schemas.microsoft.com/office/drawing/2014/main" id="{1F8C148A-0C4D-BB4C-5C60-62756F70F94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12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31" name="Oval 349">
              <a:extLst>
                <a:ext uri="{FF2B5EF4-FFF2-40B4-BE49-F238E27FC236}">
                  <a16:creationId xmlns:a16="http://schemas.microsoft.com/office/drawing/2014/main" id="{2A5A1954-160D-B011-87A3-622B781717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48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32" name="Oval 350">
              <a:extLst>
                <a:ext uri="{FF2B5EF4-FFF2-40B4-BE49-F238E27FC236}">
                  <a16:creationId xmlns:a16="http://schemas.microsoft.com/office/drawing/2014/main" id="{2F55CD69-09DB-E767-7B4D-7BFC3949E69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33" name="Oval 351">
              <a:extLst>
                <a:ext uri="{FF2B5EF4-FFF2-40B4-BE49-F238E27FC236}">
                  <a16:creationId xmlns:a16="http://schemas.microsoft.com/office/drawing/2014/main" id="{8DC0DD24-465C-8F0A-0013-D09F1236C87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34" name="Oval 352">
              <a:extLst>
                <a:ext uri="{FF2B5EF4-FFF2-40B4-BE49-F238E27FC236}">
                  <a16:creationId xmlns:a16="http://schemas.microsoft.com/office/drawing/2014/main" id="{CE049C8F-FE24-C147-4F61-5B4EE7AB196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230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35" name="Oval 353">
              <a:extLst>
                <a:ext uri="{FF2B5EF4-FFF2-40B4-BE49-F238E27FC236}">
                  <a16:creationId xmlns:a16="http://schemas.microsoft.com/office/drawing/2014/main" id="{E6C9931A-43C1-C254-B400-85896BFF24A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225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36" name="Oval 354">
              <a:extLst>
                <a:ext uri="{FF2B5EF4-FFF2-40B4-BE49-F238E27FC236}">
                  <a16:creationId xmlns:a16="http://schemas.microsoft.com/office/drawing/2014/main" id="{31B29E35-D228-6B14-DDBD-0BF51C10C0B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235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37" name="Oval 355">
              <a:extLst>
                <a:ext uri="{FF2B5EF4-FFF2-40B4-BE49-F238E27FC236}">
                  <a16:creationId xmlns:a16="http://schemas.microsoft.com/office/drawing/2014/main" id="{DD3D8EBD-7E08-A30D-61A8-2E3EF271293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38" name="Oval 356">
              <a:extLst>
                <a:ext uri="{FF2B5EF4-FFF2-40B4-BE49-F238E27FC236}">
                  <a16:creationId xmlns:a16="http://schemas.microsoft.com/office/drawing/2014/main" id="{5D6128D0-367A-9CD0-2A7D-D9BDF0FDE9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29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39" name="Oval 357">
              <a:extLst>
                <a:ext uri="{FF2B5EF4-FFF2-40B4-BE49-F238E27FC236}">
                  <a16:creationId xmlns:a16="http://schemas.microsoft.com/office/drawing/2014/main" id="{47DD95A2-A35F-73B7-0032-EEF2906039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68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40" name="Oval 358">
              <a:extLst>
                <a:ext uri="{FF2B5EF4-FFF2-40B4-BE49-F238E27FC236}">
                  <a16:creationId xmlns:a16="http://schemas.microsoft.com/office/drawing/2014/main" id="{0E486962-462E-30CE-85C6-A402A2EB411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56" y="22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41" name="Oval 359">
              <a:extLst>
                <a:ext uri="{FF2B5EF4-FFF2-40B4-BE49-F238E27FC236}">
                  <a16:creationId xmlns:a16="http://schemas.microsoft.com/office/drawing/2014/main" id="{38D48BFC-FDEB-C9A4-386A-90821F8399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30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42" name="Oval 360">
              <a:extLst>
                <a:ext uri="{FF2B5EF4-FFF2-40B4-BE49-F238E27FC236}">
                  <a16:creationId xmlns:a16="http://schemas.microsoft.com/office/drawing/2014/main" id="{72F7CD50-4EA4-1FB1-C7F3-B6387416BDB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2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43" name="Oval 361">
              <a:extLst>
                <a:ext uri="{FF2B5EF4-FFF2-40B4-BE49-F238E27FC236}">
                  <a16:creationId xmlns:a16="http://schemas.microsoft.com/office/drawing/2014/main" id="{F38D616B-F1AE-C615-9DA4-32E5A9434E8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13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44" name="Oval 362">
              <a:extLst>
                <a:ext uri="{FF2B5EF4-FFF2-40B4-BE49-F238E27FC236}">
                  <a16:creationId xmlns:a16="http://schemas.microsoft.com/office/drawing/2014/main" id="{747BCC15-0348-49A3-C59B-4274D9C39B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45" name="Oval 363">
              <a:extLst>
                <a:ext uri="{FF2B5EF4-FFF2-40B4-BE49-F238E27FC236}">
                  <a16:creationId xmlns:a16="http://schemas.microsoft.com/office/drawing/2014/main" id="{EB150EE4-E690-E283-A98B-94BAAEECB4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46" name="Oval 364">
              <a:extLst>
                <a:ext uri="{FF2B5EF4-FFF2-40B4-BE49-F238E27FC236}">
                  <a16:creationId xmlns:a16="http://schemas.microsoft.com/office/drawing/2014/main" id="{051F0CB6-FEED-493F-1299-D0A4F1A974E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47" name="Oval 365">
              <a:extLst>
                <a:ext uri="{FF2B5EF4-FFF2-40B4-BE49-F238E27FC236}">
                  <a16:creationId xmlns:a16="http://schemas.microsoft.com/office/drawing/2014/main" id="{CE2020DB-E38B-FBE9-1744-2CF676D10A5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48" name="Oval 366">
              <a:extLst>
                <a:ext uri="{FF2B5EF4-FFF2-40B4-BE49-F238E27FC236}">
                  <a16:creationId xmlns:a16="http://schemas.microsoft.com/office/drawing/2014/main" id="{6F4DABB0-47CA-8C14-9267-0DBD014CD86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4" y="216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49" name="Oval 367">
              <a:extLst>
                <a:ext uri="{FF2B5EF4-FFF2-40B4-BE49-F238E27FC236}">
                  <a16:creationId xmlns:a16="http://schemas.microsoft.com/office/drawing/2014/main" id="{163AEE6B-8CC0-6002-C283-1ED5C64539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22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50" name="Oval 368">
              <a:extLst>
                <a:ext uri="{FF2B5EF4-FFF2-40B4-BE49-F238E27FC236}">
                  <a16:creationId xmlns:a16="http://schemas.microsoft.com/office/drawing/2014/main" id="{10525A45-1583-D366-5483-07923531A96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26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51" name="Oval 369">
              <a:extLst>
                <a:ext uri="{FF2B5EF4-FFF2-40B4-BE49-F238E27FC236}">
                  <a16:creationId xmlns:a16="http://schemas.microsoft.com/office/drawing/2014/main" id="{ECBFB96A-65E4-518B-F19C-411CFA066A6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52" name="Oval 370">
              <a:extLst>
                <a:ext uri="{FF2B5EF4-FFF2-40B4-BE49-F238E27FC236}">
                  <a16:creationId xmlns:a16="http://schemas.microsoft.com/office/drawing/2014/main" id="{8A2E6138-0191-DB86-5245-53535DEA44D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53" name="Oval 371">
              <a:extLst>
                <a:ext uri="{FF2B5EF4-FFF2-40B4-BE49-F238E27FC236}">
                  <a16:creationId xmlns:a16="http://schemas.microsoft.com/office/drawing/2014/main" id="{6C840059-F9F4-1985-5929-DFA7D7152E0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8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54" name="Oval 372">
              <a:extLst>
                <a:ext uri="{FF2B5EF4-FFF2-40B4-BE49-F238E27FC236}">
                  <a16:creationId xmlns:a16="http://schemas.microsoft.com/office/drawing/2014/main" id="{478A1EF1-164D-C64C-55B7-D76DCB628FC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0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55" name="Oval 373">
              <a:extLst>
                <a:ext uri="{FF2B5EF4-FFF2-40B4-BE49-F238E27FC236}">
                  <a16:creationId xmlns:a16="http://schemas.microsoft.com/office/drawing/2014/main" id="{64E05CE7-6402-0E0A-CBCB-6DCFAE23B8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12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56" name="Oval 374">
              <a:extLst>
                <a:ext uri="{FF2B5EF4-FFF2-40B4-BE49-F238E27FC236}">
                  <a16:creationId xmlns:a16="http://schemas.microsoft.com/office/drawing/2014/main" id="{E1A31BB4-F460-4B09-A600-6D5B4C87B0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4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57" name="Oval 375">
              <a:extLst>
                <a:ext uri="{FF2B5EF4-FFF2-40B4-BE49-F238E27FC236}">
                  <a16:creationId xmlns:a16="http://schemas.microsoft.com/office/drawing/2014/main" id="{4407CA62-36A5-DB1A-4EC6-D321411934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58" name="Oval 376">
              <a:extLst>
                <a:ext uri="{FF2B5EF4-FFF2-40B4-BE49-F238E27FC236}">
                  <a16:creationId xmlns:a16="http://schemas.microsoft.com/office/drawing/2014/main" id="{62DB15E1-B35E-2A95-B0D0-72693C7D542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27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59" name="Oval 377">
              <a:extLst>
                <a:ext uri="{FF2B5EF4-FFF2-40B4-BE49-F238E27FC236}">
                  <a16:creationId xmlns:a16="http://schemas.microsoft.com/office/drawing/2014/main" id="{6B734C40-F7E7-4047-6A1F-D5482F43F3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26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40" name="Oval 378">
              <a:extLst>
                <a:ext uri="{FF2B5EF4-FFF2-40B4-BE49-F238E27FC236}">
                  <a16:creationId xmlns:a16="http://schemas.microsoft.com/office/drawing/2014/main" id="{017375BD-B55E-D5FE-AD11-4A831BB137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28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41" name="Oval 379">
              <a:extLst>
                <a:ext uri="{FF2B5EF4-FFF2-40B4-BE49-F238E27FC236}">
                  <a16:creationId xmlns:a16="http://schemas.microsoft.com/office/drawing/2014/main" id="{1ECF6F37-0C95-2897-8F9E-3820D55BA8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88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42" name="Oval 380">
              <a:extLst>
                <a:ext uri="{FF2B5EF4-FFF2-40B4-BE49-F238E27FC236}">
                  <a16:creationId xmlns:a16="http://schemas.microsoft.com/office/drawing/2014/main" id="{AE89DA9F-9563-5930-50F9-BD2448061F2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33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43" name="Oval 381">
              <a:extLst>
                <a:ext uri="{FF2B5EF4-FFF2-40B4-BE49-F238E27FC236}">
                  <a16:creationId xmlns:a16="http://schemas.microsoft.com/office/drawing/2014/main" id="{8E036544-F3D5-E71B-EC55-29C2A2095DB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307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44" name="Oval 382">
              <a:extLst>
                <a:ext uri="{FF2B5EF4-FFF2-40B4-BE49-F238E27FC236}">
                  <a16:creationId xmlns:a16="http://schemas.microsoft.com/office/drawing/2014/main" id="{C4FFE5B9-394B-088E-7319-85D5F46B87E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56" y="25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45" name="Oval 383">
              <a:extLst>
                <a:ext uri="{FF2B5EF4-FFF2-40B4-BE49-F238E27FC236}">
                  <a16:creationId xmlns:a16="http://schemas.microsoft.com/office/drawing/2014/main" id="{30F4C98E-2CA6-83EA-4442-226DF195A6E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34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46" name="Oval 384">
              <a:extLst>
                <a:ext uri="{FF2B5EF4-FFF2-40B4-BE49-F238E27FC236}">
                  <a16:creationId xmlns:a16="http://schemas.microsoft.com/office/drawing/2014/main" id="{33552D89-EDB3-F386-026B-91CE59FB4E1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5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47" name="Oval 385">
              <a:extLst>
                <a:ext uri="{FF2B5EF4-FFF2-40B4-BE49-F238E27FC236}">
                  <a16:creationId xmlns:a16="http://schemas.microsoft.com/office/drawing/2014/main" id="{E1455E7D-4AEB-3D31-412A-C451D84AE93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177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48" name="Oval 386">
              <a:extLst>
                <a:ext uri="{FF2B5EF4-FFF2-40B4-BE49-F238E27FC236}">
                  <a16:creationId xmlns:a16="http://schemas.microsoft.com/office/drawing/2014/main" id="{115408AA-7FCD-5C4E-09EC-0C838ABB7A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49" name="Oval 387">
              <a:extLst>
                <a:ext uri="{FF2B5EF4-FFF2-40B4-BE49-F238E27FC236}">
                  <a16:creationId xmlns:a16="http://schemas.microsoft.com/office/drawing/2014/main" id="{75950182-833B-1A4E-7805-77611317A9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50" name="Oval 388">
              <a:extLst>
                <a:ext uri="{FF2B5EF4-FFF2-40B4-BE49-F238E27FC236}">
                  <a16:creationId xmlns:a16="http://schemas.microsoft.com/office/drawing/2014/main" id="{2D443EC1-3AA2-A1B2-1F21-87E82882C0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51" name="Oval 389">
              <a:extLst>
                <a:ext uri="{FF2B5EF4-FFF2-40B4-BE49-F238E27FC236}">
                  <a16:creationId xmlns:a16="http://schemas.microsoft.com/office/drawing/2014/main" id="{6EF54E51-57EC-C3AC-8852-F68ACED737A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22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52" name="Oval 390">
              <a:extLst>
                <a:ext uri="{FF2B5EF4-FFF2-40B4-BE49-F238E27FC236}">
                  <a16:creationId xmlns:a16="http://schemas.microsoft.com/office/drawing/2014/main" id="{1A86D343-77D9-9EF7-CA56-779A279076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54" name="Oval 391">
              <a:extLst>
                <a:ext uri="{FF2B5EF4-FFF2-40B4-BE49-F238E27FC236}">
                  <a16:creationId xmlns:a16="http://schemas.microsoft.com/office/drawing/2014/main" id="{60CA9D5D-5280-8EB8-E091-86CE7A1CD91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4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33" name="Oval 392">
              <a:extLst>
                <a:ext uri="{FF2B5EF4-FFF2-40B4-BE49-F238E27FC236}">
                  <a16:creationId xmlns:a16="http://schemas.microsoft.com/office/drawing/2014/main" id="{F7525F50-DF67-6DE2-E662-372EB9EAC73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4" y="25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35" name="Oval 393">
              <a:extLst>
                <a:ext uri="{FF2B5EF4-FFF2-40B4-BE49-F238E27FC236}">
                  <a16:creationId xmlns:a16="http://schemas.microsoft.com/office/drawing/2014/main" id="{0416654D-63FB-48EC-4260-6D78841FD3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25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36" name="Oval 394">
              <a:extLst>
                <a:ext uri="{FF2B5EF4-FFF2-40B4-BE49-F238E27FC236}">
                  <a16:creationId xmlns:a16="http://schemas.microsoft.com/office/drawing/2014/main" id="{1788976A-A254-39F6-412E-AB37F07AF47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37" name="Oval 395">
              <a:extLst>
                <a:ext uri="{FF2B5EF4-FFF2-40B4-BE49-F238E27FC236}">
                  <a16:creationId xmlns:a16="http://schemas.microsoft.com/office/drawing/2014/main" id="{22DA215C-98B5-35EA-5255-314B2BD617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38" name="Oval 396">
              <a:extLst>
                <a:ext uri="{FF2B5EF4-FFF2-40B4-BE49-F238E27FC236}">
                  <a16:creationId xmlns:a16="http://schemas.microsoft.com/office/drawing/2014/main" id="{163B693D-6A23-2623-00F1-3B526161BFA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28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39" name="Oval 397">
              <a:extLst>
                <a:ext uri="{FF2B5EF4-FFF2-40B4-BE49-F238E27FC236}">
                  <a16:creationId xmlns:a16="http://schemas.microsoft.com/office/drawing/2014/main" id="{F245BEC4-7F28-EF8C-413D-78D4608F0C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4" y="24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40" name="Oval 398">
              <a:extLst>
                <a:ext uri="{FF2B5EF4-FFF2-40B4-BE49-F238E27FC236}">
                  <a16:creationId xmlns:a16="http://schemas.microsoft.com/office/drawing/2014/main" id="{16B354E9-F8D8-F5E7-9917-E8D3897A0F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25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41" name="Oval 399">
              <a:extLst>
                <a:ext uri="{FF2B5EF4-FFF2-40B4-BE49-F238E27FC236}">
                  <a16:creationId xmlns:a16="http://schemas.microsoft.com/office/drawing/2014/main" id="{7415BB64-CEF1-CEDF-2180-D20875E0F2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42" name="Oval 400">
              <a:extLst>
                <a:ext uri="{FF2B5EF4-FFF2-40B4-BE49-F238E27FC236}">
                  <a16:creationId xmlns:a16="http://schemas.microsoft.com/office/drawing/2014/main" id="{3F30A15A-0A8F-2ECF-DEEA-0AE33B08290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220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43" name="Oval 401">
              <a:extLst>
                <a:ext uri="{FF2B5EF4-FFF2-40B4-BE49-F238E27FC236}">
                  <a16:creationId xmlns:a16="http://schemas.microsoft.com/office/drawing/2014/main" id="{2ACF193A-B432-DCC2-A230-E70DFF4B5D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216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44" name="Oval 402">
              <a:extLst>
                <a:ext uri="{FF2B5EF4-FFF2-40B4-BE49-F238E27FC236}">
                  <a16:creationId xmlns:a16="http://schemas.microsoft.com/office/drawing/2014/main" id="{D386289D-B7C8-651F-3F0B-01D6FA6144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225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45" name="Oval 403">
              <a:extLst>
                <a:ext uri="{FF2B5EF4-FFF2-40B4-BE49-F238E27FC236}">
                  <a16:creationId xmlns:a16="http://schemas.microsoft.com/office/drawing/2014/main" id="{27083A4A-F2A4-1E7A-8CCF-E840EE4093A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46" name="Oval 404">
              <a:extLst>
                <a:ext uri="{FF2B5EF4-FFF2-40B4-BE49-F238E27FC236}">
                  <a16:creationId xmlns:a16="http://schemas.microsoft.com/office/drawing/2014/main" id="{E60E673D-62BF-419E-C25C-0AEEFC19FD4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24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47" name="Oval 405">
              <a:extLst>
                <a:ext uri="{FF2B5EF4-FFF2-40B4-BE49-F238E27FC236}">
                  <a16:creationId xmlns:a16="http://schemas.microsoft.com/office/drawing/2014/main" id="{F3953E82-D4FC-72F7-A3B0-6DC99808E33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48" name="Oval 406">
              <a:extLst>
                <a:ext uri="{FF2B5EF4-FFF2-40B4-BE49-F238E27FC236}">
                  <a16:creationId xmlns:a16="http://schemas.microsoft.com/office/drawing/2014/main" id="{E9C84C52-4195-8CFF-84A7-43B08F137CE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6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49" name="Oval 407">
              <a:extLst>
                <a:ext uri="{FF2B5EF4-FFF2-40B4-BE49-F238E27FC236}">
                  <a16:creationId xmlns:a16="http://schemas.microsoft.com/office/drawing/2014/main" id="{94214FE3-44DC-6930-4344-84A1488629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50" name="Oval 408">
              <a:extLst>
                <a:ext uri="{FF2B5EF4-FFF2-40B4-BE49-F238E27FC236}">
                  <a16:creationId xmlns:a16="http://schemas.microsoft.com/office/drawing/2014/main" id="{AF06E21A-4A4B-C407-857B-F8CD17C0742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77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51" name="Oval 409">
              <a:extLst>
                <a:ext uri="{FF2B5EF4-FFF2-40B4-BE49-F238E27FC236}">
                  <a16:creationId xmlns:a16="http://schemas.microsoft.com/office/drawing/2014/main" id="{4C92FAB5-700D-15F5-F837-23AC317C6B3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52" name="Oval 410">
              <a:extLst>
                <a:ext uri="{FF2B5EF4-FFF2-40B4-BE49-F238E27FC236}">
                  <a16:creationId xmlns:a16="http://schemas.microsoft.com/office/drawing/2014/main" id="{6D30BF24-5BAF-3ED8-E7C5-993B10BEF97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4" y="235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53" name="Oval 411">
              <a:extLst>
                <a:ext uri="{FF2B5EF4-FFF2-40B4-BE49-F238E27FC236}">
                  <a16:creationId xmlns:a16="http://schemas.microsoft.com/office/drawing/2014/main" id="{C65F3632-D1D3-F170-E9F8-E84E28B3E41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54" name="Oval 412">
              <a:extLst>
                <a:ext uri="{FF2B5EF4-FFF2-40B4-BE49-F238E27FC236}">
                  <a16:creationId xmlns:a16="http://schemas.microsoft.com/office/drawing/2014/main" id="{A3C50794-0A32-2BD3-911C-FEE09440D3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15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55" name="Oval 413">
              <a:extLst>
                <a:ext uri="{FF2B5EF4-FFF2-40B4-BE49-F238E27FC236}">
                  <a16:creationId xmlns:a16="http://schemas.microsoft.com/office/drawing/2014/main" id="{39A1A8C4-B9CE-66CF-4C8D-51F8EB801F4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56" name="Oval 414">
              <a:extLst>
                <a:ext uri="{FF2B5EF4-FFF2-40B4-BE49-F238E27FC236}">
                  <a16:creationId xmlns:a16="http://schemas.microsoft.com/office/drawing/2014/main" id="{72E698F0-3C39-2AB4-4601-6FABBA52CA8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216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57" name="Oval 415">
              <a:extLst>
                <a:ext uri="{FF2B5EF4-FFF2-40B4-BE49-F238E27FC236}">
                  <a16:creationId xmlns:a16="http://schemas.microsoft.com/office/drawing/2014/main" id="{F071BD04-1D77-AC37-4BB3-F12653F2214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58" name="Oval 416">
              <a:extLst>
                <a:ext uri="{FF2B5EF4-FFF2-40B4-BE49-F238E27FC236}">
                  <a16:creationId xmlns:a16="http://schemas.microsoft.com/office/drawing/2014/main" id="{F236543C-0FD0-67B0-2FE6-6B561CCA4B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59" name="Oval 417">
              <a:extLst>
                <a:ext uri="{FF2B5EF4-FFF2-40B4-BE49-F238E27FC236}">
                  <a16:creationId xmlns:a16="http://schemas.microsoft.com/office/drawing/2014/main" id="{41B12BC3-8A10-B150-A037-9311CF9F09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225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60" name="Oval 418">
              <a:extLst>
                <a:ext uri="{FF2B5EF4-FFF2-40B4-BE49-F238E27FC236}">
                  <a16:creationId xmlns:a16="http://schemas.microsoft.com/office/drawing/2014/main" id="{2C0B22C6-DCB0-2E9F-2EA3-DF86CF58F5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" y="13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61" name="Oval 419">
              <a:extLst>
                <a:ext uri="{FF2B5EF4-FFF2-40B4-BE49-F238E27FC236}">
                  <a16:creationId xmlns:a16="http://schemas.microsoft.com/office/drawing/2014/main" id="{C6E58905-6357-B652-28B1-0555B2CF2FB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62" name="Oval 420">
              <a:extLst>
                <a:ext uri="{FF2B5EF4-FFF2-40B4-BE49-F238E27FC236}">
                  <a16:creationId xmlns:a16="http://schemas.microsoft.com/office/drawing/2014/main" id="{082AE3B2-E315-6872-C829-172F043C47C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63" name="Oval 421">
              <a:extLst>
                <a:ext uri="{FF2B5EF4-FFF2-40B4-BE49-F238E27FC236}">
                  <a16:creationId xmlns:a16="http://schemas.microsoft.com/office/drawing/2014/main" id="{BD349174-EBD0-654C-450A-57309BEF4A7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64" name="Oval 422">
              <a:extLst>
                <a:ext uri="{FF2B5EF4-FFF2-40B4-BE49-F238E27FC236}">
                  <a16:creationId xmlns:a16="http://schemas.microsoft.com/office/drawing/2014/main" id="{57067DDD-FD6D-AA6E-7392-DA0A1E19B7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4" y="14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65" name="Oval 423">
              <a:extLst>
                <a:ext uri="{FF2B5EF4-FFF2-40B4-BE49-F238E27FC236}">
                  <a16:creationId xmlns:a16="http://schemas.microsoft.com/office/drawing/2014/main" id="{3C15C76D-44BF-3D9D-6C3C-63A65BBAF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2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66" name="Oval 424">
              <a:extLst>
                <a:ext uri="{FF2B5EF4-FFF2-40B4-BE49-F238E27FC236}">
                  <a16:creationId xmlns:a16="http://schemas.microsoft.com/office/drawing/2014/main" id="{85FBA9A8-5F09-40ED-BC3B-6EC59673C4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67" name="Oval 425">
              <a:extLst>
                <a:ext uri="{FF2B5EF4-FFF2-40B4-BE49-F238E27FC236}">
                  <a16:creationId xmlns:a16="http://schemas.microsoft.com/office/drawing/2014/main" id="{875A5C57-36FA-FC2D-05AE-C1EEF4705E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6" y="196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68" name="Oval 426">
              <a:extLst>
                <a:ext uri="{FF2B5EF4-FFF2-40B4-BE49-F238E27FC236}">
                  <a16:creationId xmlns:a16="http://schemas.microsoft.com/office/drawing/2014/main" id="{C670FAED-B7E8-0684-3CE5-44C35A0867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69" name="Oval 427">
              <a:extLst>
                <a:ext uri="{FF2B5EF4-FFF2-40B4-BE49-F238E27FC236}">
                  <a16:creationId xmlns:a16="http://schemas.microsoft.com/office/drawing/2014/main" id="{3FC244C5-E333-B22D-7E6E-E334BA34282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70" name="Oval 428">
              <a:extLst>
                <a:ext uri="{FF2B5EF4-FFF2-40B4-BE49-F238E27FC236}">
                  <a16:creationId xmlns:a16="http://schemas.microsoft.com/office/drawing/2014/main" id="{5EB9BB67-5332-C5FF-BF96-56689A5CBCD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71" name="Oval 429">
              <a:extLst>
                <a:ext uri="{FF2B5EF4-FFF2-40B4-BE49-F238E27FC236}">
                  <a16:creationId xmlns:a16="http://schemas.microsoft.com/office/drawing/2014/main" id="{8740218C-5E62-008B-E1A1-207C8B15FEC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72" name="Oval 430">
              <a:extLst>
                <a:ext uri="{FF2B5EF4-FFF2-40B4-BE49-F238E27FC236}">
                  <a16:creationId xmlns:a16="http://schemas.microsoft.com/office/drawing/2014/main" id="{DEDE5ADC-D081-18C9-4799-D03DF68D89A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73" name="Oval 431">
              <a:extLst>
                <a:ext uri="{FF2B5EF4-FFF2-40B4-BE49-F238E27FC236}">
                  <a16:creationId xmlns:a16="http://schemas.microsoft.com/office/drawing/2014/main" id="{0B77742A-1495-207D-B827-551617FA43F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2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74" name="Oval 432">
              <a:extLst>
                <a:ext uri="{FF2B5EF4-FFF2-40B4-BE49-F238E27FC236}">
                  <a16:creationId xmlns:a16="http://schemas.microsoft.com/office/drawing/2014/main" id="{963E5356-CA31-6EF7-8409-F1ABB28C66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75" name="Oval 433">
              <a:extLst>
                <a:ext uri="{FF2B5EF4-FFF2-40B4-BE49-F238E27FC236}">
                  <a16:creationId xmlns:a16="http://schemas.microsoft.com/office/drawing/2014/main" id="{3D528B71-73DA-C36F-B002-1CEA4190972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2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76" name="Oval 434">
              <a:extLst>
                <a:ext uri="{FF2B5EF4-FFF2-40B4-BE49-F238E27FC236}">
                  <a16:creationId xmlns:a16="http://schemas.microsoft.com/office/drawing/2014/main" id="{3941F291-B9EA-26BE-8336-81B9283A15F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4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77" name="Oval 435">
              <a:extLst>
                <a:ext uri="{FF2B5EF4-FFF2-40B4-BE49-F238E27FC236}">
                  <a16:creationId xmlns:a16="http://schemas.microsoft.com/office/drawing/2014/main" id="{E0E67C1C-9236-ABB6-882E-E0A95ED1A0B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68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78" name="Oval 436">
              <a:extLst>
                <a:ext uri="{FF2B5EF4-FFF2-40B4-BE49-F238E27FC236}">
                  <a16:creationId xmlns:a16="http://schemas.microsoft.com/office/drawing/2014/main" id="{83E597C6-72EF-C602-D13B-4F558A8C03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79" name="Oval 437">
              <a:extLst>
                <a:ext uri="{FF2B5EF4-FFF2-40B4-BE49-F238E27FC236}">
                  <a16:creationId xmlns:a16="http://schemas.microsoft.com/office/drawing/2014/main" id="{1D55C56C-277D-5287-03B5-92F3CCBF07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14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80" name="Oval 438">
              <a:extLst>
                <a:ext uri="{FF2B5EF4-FFF2-40B4-BE49-F238E27FC236}">
                  <a16:creationId xmlns:a16="http://schemas.microsoft.com/office/drawing/2014/main" id="{B968E538-EAA6-240E-7C98-AE5F880431D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4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81" name="Oval 439">
              <a:extLst>
                <a:ext uri="{FF2B5EF4-FFF2-40B4-BE49-F238E27FC236}">
                  <a16:creationId xmlns:a16="http://schemas.microsoft.com/office/drawing/2014/main" id="{FA247369-A021-EFDF-D117-5F63477E7D4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82" name="Oval 440">
              <a:extLst>
                <a:ext uri="{FF2B5EF4-FFF2-40B4-BE49-F238E27FC236}">
                  <a16:creationId xmlns:a16="http://schemas.microsoft.com/office/drawing/2014/main" id="{02175A75-1C00-B7B7-AC96-0682AAFF3B8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4" y="12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83" name="Oval 441">
              <a:extLst>
                <a:ext uri="{FF2B5EF4-FFF2-40B4-BE49-F238E27FC236}">
                  <a16:creationId xmlns:a16="http://schemas.microsoft.com/office/drawing/2014/main" id="{B53557D3-AA63-31CF-42EF-EB6A7039D2B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60" name="Oval 442">
              <a:extLst>
                <a:ext uri="{FF2B5EF4-FFF2-40B4-BE49-F238E27FC236}">
                  <a16:creationId xmlns:a16="http://schemas.microsoft.com/office/drawing/2014/main" id="{E9811005-FCEA-EF1F-EC17-18154E111D6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3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61" name="Oval 443">
              <a:extLst>
                <a:ext uri="{FF2B5EF4-FFF2-40B4-BE49-F238E27FC236}">
                  <a16:creationId xmlns:a16="http://schemas.microsoft.com/office/drawing/2014/main" id="{9C5783FC-A1D6-8AEA-5BBD-78790B14E78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62" name="Oval 444">
              <a:extLst>
                <a:ext uri="{FF2B5EF4-FFF2-40B4-BE49-F238E27FC236}">
                  <a16:creationId xmlns:a16="http://schemas.microsoft.com/office/drawing/2014/main" id="{02831380-6BAA-4EE9-6853-3CC6BF446B0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8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63" name="Oval 445">
              <a:extLst>
                <a:ext uri="{FF2B5EF4-FFF2-40B4-BE49-F238E27FC236}">
                  <a16:creationId xmlns:a16="http://schemas.microsoft.com/office/drawing/2014/main" id="{3950D3FD-3834-3AD5-EFEF-4C8FD4CEAC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" y="13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64" name="Oval 446">
              <a:extLst>
                <a:ext uri="{FF2B5EF4-FFF2-40B4-BE49-F238E27FC236}">
                  <a16:creationId xmlns:a16="http://schemas.microsoft.com/office/drawing/2014/main" id="{A1732751-20E3-6B2B-20D3-A47E29F475A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33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65" name="Oval 447">
              <a:extLst>
                <a:ext uri="{FF2B5EF4-FFF2-40B4-BE49-F238E27FC236}">
                  <a16:creationId xmlns:a16="http://schemas.microsoft.com/office/drawing/2014/main" id="{5CF85FB8-3873-8D7E-FF26-2B09BCF4632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352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66" name="Oval 448">
              <a:extLst>
                <a:ext uri="{FF2B5EF4-FFF2-40B4-BE49-F238E27FC236}">
                  <a16:creationId xmlns:a16="http://schemas.microsoft.com/office/drawing/2014/main" id="{C670C2EC-CE40-A135-861D-6B5B678B72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5" y="23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67" name="Oval 449">
              <a:extLst>
                <a:ext uri="{FF2B5EF4-FFF2-40B4-BE49-F238E27FC236}">
                  <a16:creationId xmlns:a16="http://schemas.microsoft.com/office/drawing/2014/main" id="{3AED050A-DF53-8E69-2B2D-8524D7440C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266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68" name="Oval 450">
              <a:extLst>
                <a:ext uri="{FF2B5EF4-FFF2-40B4-BE49-F238E27FC236}">
                  <a16:creationId xmlns:a16="http://schemas.microsoft.com/office/drawing/2014/main" id="{8A4A094C-3710-F1D8-DEE6-B5E6A51669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61" y="29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69" name="Oval 451">
              <a:extLst>
                <a:ext uri="{FF2B5EF4-FFF2-40B4-BE49-F238E27FC236}">
                  <a16:creationId xmlns:a16="http://schemas.microsoft.com/office/drawing/2014/main" id="{B26549D8-BC49-7437-B5A8-4E4F32BBCA2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31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70" name="Oval 452">
              <a:extLst>
                <a:ext uri="{FF2B5EF4-FFF2-40B4-BE49-F238E27FC236}">
                  <a16:creationId xmlns:a16="http://schemas.microsoft.com/office/drawing/2014/main" id="{554D0BBA-6FC9-83FD-AB5F-176C7FDFC3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71" name="Oval 453">
              <a:extLst>
                <a:ext uri="{FF2B5EF4-FFF2-40B4-BE49-F238E27FC236}">
                  <a16:creationId xmlns:a16="http://schemas.microsoft.com/office/drawing/2014/main" id="{EFD9C874-938A-0737-CC9D-0866CA5CCA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5" y="33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72" name="Oval 454">
              <a:extLst>
                <a:ext uri="{FF2B5EF4-FFF2-40B4-BE49-F238E27FC236}">
                  <a16:creationId xmlns:a16="http://schemas.microsoft.com/office/drawing/2014/main" id="{B2CBB28D-7B94-7AA2-04D7-8D4FA45A6B8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61" y="35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73" name="Oval 455">
              <a:extLst>
                <a:ext uri="{FF2B5EF4-FFF2-40B4-BE49-F238E27FC236}">
                  <a16:creationId xmlns:a16="http://schemas.microsoft.com/office/drawing/2014/main" id="{25A0868C-441B-F388-1CFB-4241B21BDD3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32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74" name="Oval 456">
              <a:extLst>
                <a:ext uri="{FF2B5EF4-FFF2-40B4-BE49-F238E27FC236}">
                  <a16:creationId xmlns:a16="http://schemas.microsoft.com/office/drawing/2014/main" id="{77123EEB-500C-E5AB-7E43-BE5DE271CDC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21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75" name="Oval 457">
              <a:extLst>
                <a:ext uri="{FF2B5EF4-FFF2-40B4-BE49-F238E27FC236}">
                  <a16:creationId xmlns:a16="http://schemas.microsoft.com/office/drawing/2014/main" id="{AEE0618B-1468-9305-1EBC-FF1DD6C688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5" y="23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76" name="Oval 458">
              <a:extLst>
                <a:ext uri="{FF2B5EF4-FFF2-40B4-BE49-F238E27FC236}">
                  <a16:creationId xmlns:a16="http://schemas.microsoft.com/office/drawing/2014/main" id="{C18C2531-9E97-F4BE-8EA7-4DE6FA3A7A4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261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77" name="Oval 459">
              <a:extLst>
                <a:ext uri="{FF2B5EF4-FFF2-40B4-BE49-F238E27FC236}">
                  <a16:creationId xmlns:a16="http://schemas.microsoft.com/office/drawing/2014/main" id="{4D7882E9-0BC2-1B47-4203-D13A8AFA04D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309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78" name="Oval 460">
              <a:extLst>
                <a:ext uri="{FF2B5EF4-FFF2-40B4-BE49-F238E27FC236}">
                  <a16:creationId xmlns:a16="http://schemas.microsoft.com/office/drawing/2014/main" id="{7AA2A1C4-5A6C-7D73-5E63-2FEFB1E6E5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33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79" name="Oval 461">
              <a:extLst>
                <a:ext uri="{FF2B5EF4-FFF2-40B4-BE49-F238E27FC236}">
                  <a16:creationId xmlns:a16="http://schemas.microsoft.com/office/drawing/2014/main" id="{9A30BC2C-FF04-CD8B-785A-67F279CD88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324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80" name="Oval 462">
              <a:extLst>
                <a:ext uri="{FF2B5EF4-FFF2-40B4-BE49-F238E27FC236}">
                  <a16:creationId xmlns:a16="http://schemas.microsoft.com/office/drawing/2014/main" id="{02D7F05A-6084-6283-F8D1-25FE365F573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81" name="Oval 463">
              <a:extLst>
                <a:ext uri="{FF2B5EF4-FFF2-40B4-BE49-F238E27FC236}">
                  <a16:creationId xmlns:a16="http://schemas.microsoft.com/office/drawing/2014/main" id="{E19E0A68-BD1A-541B-18AA-872E2D51D86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61" y="20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82" name="Oval 464">
              <a:extLst>
                <a:ext uri="{FF2B5EF4-FFF2-40B4-BE49-F238E27FC236}">
                  <a16:creationId xmlns:a16="http://schemas.microsoft.com/office/drawing/2014/main" id="{44E91859-881D-6650-DE6B-73DF4F4824E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23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83" name="Oval 465">
              <a:extLst>
                <a:ext uri="{FF2B5EF4-FFF2-40B4-BE49-F238E27FC236}">
                  <a16:creationId xmlns:a16="http://schemas.microsoft.com/office/drawing/2014/main" id="{2AC1F60D-911F-86F0-3E59-B0259E5CAEC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7" y="252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84" name="Oval 466">
              <a:extLst>
                <a:ext uri="{FF2B5EF4-FFF2-40B4-BE49-F238E27FC236}">
                  <a16:creationId xmlns:a16="http://schemas.microsoft.com/office/drawing/2014/main" id="{08383A03-04F5-7F32-5D02-C67D872B32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29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85" name="Oval 467">
              <a:extLst>
                <a:ext uri="{FF2B5EF4-FFF2-40B4-BE49-F238E27FC236}">
                  <a16:creationId xmlns:a16="http://schemas.microsoft.com/office/drawing/2014/main" id="{9C9E524B-15D8-72D9-D3F6-0D5B0C15C1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31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86" name="Oval 468">
              <a:extLst>
                <a:ext uri="{FF2B5EF4-FFF2-40B4-BE49-F238E27FC236}">
                  <a16:creationId xmlns:a16="http://schemas.microsoft.com/office/drawing/2014/main" id="{C7AF97B3-5E2A-C654-0706-26D54D559F3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304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87" name="Oval 469">
              <a:extLst>
                <a:ext uri="{FF2B5EF4-FFF2-40B4-BE49-F238E27FC236}">
                  <a16:creationId xmlns:a16="http://schemas.microsoft.com/office/drawing/2014/main" id="{38D9A9D4-E660-3599-F8FD-985BD2BC3D5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7" y="32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88" name="Oval 470">
              <a:extLst>
                <a:ext uri="{FF2B5EF4-FFF2-40B4-BE49-F238E27FC236}">
                  <a16:creationId xmlns:a16="http://schemas.microsoft.com/office/drawing/2014/main" id="{8A6150E0-4785-4843-0B92-6B5B0C90077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89" name="Oval 471">
              <a:extLst>
                <a:ext uri="{FF2B5EF4-FFF2-40B4-BE49-F238E27FC236}">
                  <a16:creationId xmlns:a16="http://schemas.microsoft.com/office/drawing/2014/main" id="{3E88E1EB-3E29-DA4F-E347-FE06884AEA5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93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90" name="Oval 472">
              <a:extLst>
                <a:ext uri="{FF2B5EF4-FFF2-40B4-BE49-F238E27FC236}">
                  <a16:creationId xmlns:a16="http://schemas.microsoft.com/office/drawing/2014/main" id="{5E7C40D1-BFE3-8C23-00D9-CAF17E0D3D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20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91" name="Oval 473">
              <a:extLst>
                <a:ext uri="{FF2B5EF4-FFF2-40B4-BE49-F238E27FC236}">
                  <a16:creationId xmlns:a16="http://schemas.microsoft.com/office/drawing/2014/main" id="{9DB0524A-0892-6AFB-64B9-71C534E8C5B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232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92" name="Oval 474">
              <a:extLst>
                <a:ext uri="{FF2B5EF4-FFF2-40B4-BE49-F238E27FC236}">
                  <a16:creationId xmlns:a16="http://schemas.microsoft.com/office/drawing/2014/main" id="{E5F56330-4E4B-E583-DC9E-573B1C8BDD5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93" name="Oval 475">
              <a:extLst>
                <a:ext uri="{FF2B5EF4-FFF2-40B4-BE49-F238E27FC236}">
                  <a16:creationId xmlns:a16="http://schemas.microsoft.com/office/drawing/2014/main" id="{AEFEF56D-B87D-7B76-4716-6E29C99984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61" y="247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94" name="Oval 476">
              <a:extLst>
                <a:ext uri="{FF2B5EF4-FFF2-40B4-BE49-F238E27FC236}">
                  <a16:creationId xmlns:a16="http://schemas.microsoft.com/office/drawing/2014/main" id="{B2F52750-7781-E338-20E3-CF1298A945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276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95" name="Oval 477">
              <a:extLst>
                <a:ext uri="{FF2B5EF4-FFF2-40B4-BE49-F238E27FC236}">
                  <a16:creationId xmlns:a16="http://schemas.microsoft.com/office/drawing/2014/main" id="{BBDDF6C5-AAB4-9E7F-222F-295DBD26B8A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7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96" name="Oval 478">
              <a:extLst>
                <a:ext uri="{FF2B5EF4-FFF2-40B4-BE49-F238E27FC236}">
                  <a16:creationId xmlns:a16="http://schemas.microsoft.com/office/drawing/2014/main" id="{82A9123F-B893-4ECA-704D-02DCCB70E7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97" name="Oval 479">
              <a:extLst>
                <a:ext uri="{FF2B5EF4-FFF2-40B4-BE49-F238E27FC236}">
                  <a16:creationId xmlns:a16="http://schemas.microsoft.com/office/drawing/2014/main" id="{FDD820A5-9926-06AD-D1BB-E470481DEDC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7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98" name="Oval 480">
              <a:extLst>
                <a:ext uri="{FF2B5EF4-FFF2-40B4-BE49-F238E27FC236}">
                  <a16:creationId xmlns:a16="http://schemas.microsoft.com/office/drawing/2014/main" id="{B4DB2B6B-9AEE-DEFB-C8A4-33B92835088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32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99" name="Oval 481">
              <a:extLst>
                <a:ext uri="{FF2B5EF4-FFF2-40B4-BE49-F238E27FC236}">
                  <a16:creationId xmlns:a16="http://schemas.microsoft.com/office/drawing/2014/main" id="{7A722C0F-A4B2-552E-0596-03EB56EF0F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35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00" name="Oval 482">
              <a:extLst>
                <a:ext uri="{FF2B5EF4-FFF2-40B4-BE49-F238E27FC236}">
                  <a16:creationId xmlns:a16="http://schemas.microsoft.com/office/drawing/2014/main" id="{66DD9976-B540-27F1-6AAC-BB26206F34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343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01" name="Oval 483">
              <a:extLst>
                <a:ext uri="{FF2B5EF4-FFF2-40B4-BE49-F238E27FC236}">
                  <a16:creationId xmlns:a16="http://schemas.microsoft.com/office/drawing/2014/main" id="{1E7258F0-7372-EC1A-9C24-60C53E6513A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280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02" name="Oval 484">
              <a:extLst>
                <a:ext uri="{FF2B5EF4-FFF2-40B4-BE49-F238E27FC236}">
                  <a16:creationId xmlns:a16="http://schemas.microsoft.com/office/drawing/2014/main" id="{F5B02D9A-8DAE-E98E-9B18-1C0A14D7BD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31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03" name="Oval 485">
              <a:extLst>
                <a:ext uri="{FF2B5EF4-FFF2-40B4-BE49-F238E27FC236}">
                  <a16:creationId xmlns:a16="http://schemas.microsoft.com/office/drawing/2014/main" id="{42EF7627-6841-D787-218D-E9553844F18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09" y="34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04" name="Oval 486">
              <a:extLst>
                <a:ext uri="{FF2B5EF4-FFF2-40B4-BE49-F238E27FC236}">
                  <a16:creationId xmlns:a16="http://schemas.microsoft.com/office/drawing/2014/main" id="{FE7EFDEE-491D-260D-5BE4-E4A6EC77FB0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25" y="352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05" name="Oval 487">
              <a:extLst>
                <a:ext uri="{FF2B5EF4-FFF2-40B4-BE49-F238E27FC236}">
                  <a16:creationId xmlns:a16="http://schemas.microsoft.com/office/drawing/2014/main" id="{3CBDE6AE-4B2D-49CE-70CD-310591F970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35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06" name="Oval 488">
              <a:extLst>
                <a:ext uri="{FF2B5EF4-FFF2-40B4-BE49-F238E27FC236}">
                  <a16:creationId xmlns:a16="http://schemas.microsoft.com/office/drawing/2014/main" id="{BCF410EC-F45C-0AD0-CA71-DE1615381C3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07" name="Oval 489">
              <a:extLst>
                <a:ext uri="{FF2B5EF4-FFF2-40B4-BE49-F238E27FC236}">
                  <a16:creationId xmlns:a16="http://schemas.microsoft.com/office/drawing/2014/main" id="{0121967F-BE77-3CFD-0AB6-B1DAE9FE712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5" y="32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08" name="Oval 490">
              <a:extLst>
                <a:ext uri="{FF2B5EF4-FFF2-40B4-BE49-F238E27FC236}">
                  <a16:creationId xmlns:a16="http://schemas.microsoft.com/office/drawing/2014/main" id="{5058AA8A-3F78-5C79-E936-826C3180F66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314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09" name="Oval 491">
              <a:extLst>
                <a:ext uri="{FF2B5EF4-FFF2-40B4-BE49-F238E27FC236}">
                  <a16:creationId xmlns:a16="http://schemas.microsoft.com/office/drawing/2014/main" id="{96561A48-A744-1A27-CC11-9B007078DBF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53" y="33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10" name="Oval 492">
              <a:extLst>
                <a:ext uri="{FF2B5EF4-FFF2-40B4-BE49-F238E27FC236}">
                  <a16:creationId xmlns:a16="http://schemas.microsoft.com/office/drawing/2014/main" id="{17DD470E-1D09-7221-787B-29F19C3E23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357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11" name="Oval 493">
              <a:extLst>
                <a:ext uri="{FF2B5EF4-FFF2-40B4-BE49-F238E27FC236}">
                  <a16:creationId xmlns:a16="http://schemas.microsoft.com/office/drawing/2014/main" id="{51FA866F-467A-ABC3-A8F0-210B0547772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53" y="309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12" name="Oval 494">
              <a:extLst>
                <a:ext uri="{FF2B5EF4-FFF2-40B4-BE49-F238E27FC236}">
                  <a16:creationId xmlns:a16="http://schemas.microsoft.com/office/drawing/2014/main" id="{BA7EC8FB-017E-D2DC-CAFA-40EF89EA5EA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5" y="266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13" name="Oval 495">
              <a:extLst>
                <a:ext uri="{FF2B5EF4-FFF2-40B4-BE49-F238E27FC236}">
                  <a16:creationId xmlns:a16="http://schemas.microsoft.com/office/drawing/2014/main" id="{78EE1437-AF85-84B0-3628-BF84E9410D1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14" name="Oval 496">
              <a:extLst>
                <a:ext uri="{FF2B5EF4-FFF2-40B4-BE49-F238E27FC236}">
                  <a16:creationId xmlns:a16="http://schemas.microsoft.com/office/drawing/2014/main" id="{73759DFD-5FF8-A663-0090-4C1BCF2062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25" y="343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15" name="Oval 497">
              <a:extLst>
                <a:ext uri="{FF2B5EF4-FFF2-40B4-BE49-F238E27FC236}">
                  <a16:creationId xmlns:a16="http://schemas.microsoft.com/office/drawing/2014/main" id="{AA644473-858C-90E3-E608-301A7B96E3A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31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16" name="Oval 498">
              <a:extLst>
                <a:ext uri="{FF2B5EF4-FFF2-40B4-BE49-F238E27FC236}">
                  <a16:creationId xmlns:a16="http://schemas.microsoft.com/office/drawing/2014/main" id="{B372E37B-8C4A-550D-611D-584AF63C3D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247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17" name="Oval 499">
              <a:extLst>
                <a:ext uri="{FF2B5EF4-FFF2-40B4-BE49-F238E27FC236}">
                  <a16:creationId xmlns:a16="http://schemas.microsoft.com/office/drawing/2014/main" id="{D6E9CE28-A11E-6FB0-75EF-C67B172D71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280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18" name="Oval 500">
              <a:extLst>
                <a:ext uri="{FF2B5EF4-FFF2-40B4-BE49-F238E27FC236}">
                  <a16:creationId xmlns:a16="http://schemas.microsoft.com/office/drawing/2014/main" id="{85CD63AB-9307-DA9C-5158-CE02F903A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30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19" name="Oval 501">
              <a:extLst>
                <a:ext uri="{FF2B5EF4-FFF2-40B4-BE49-F238E27FC236}">
                  <a16:creationId xmlns:a16="http://schemas.microsoft.com/office/drawing/2014/main" id="{C6EDCED9-61BD-ECEF-5B9E-C853D615F8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242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20" name="Oval 502">
              <a:extLst>
                <a:ext uri="{FF2B5EF4-FFF2-40B4-BE49-F238E27FC236}">
                  <a16:creationId xmlns:a16="http://schemas.microsoft.com/office/drawing/2014/main" id="{2B369D77-302F-B121-7351-7ED84B5BC6D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33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21" name="Oval 503">
              <a:extLst>
                <a:ext uri="{FF2B5EF4-FFF2-40B4-BE49-F238E27FC236}">
                  <a16:creationId xmlns:a16="http://schemas.microsoft.com/office/drawing/2014/main" id="{4F748AA7-ECC8-38AC-9E84-B53BABF8AE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261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22" name="Oval 504">
              <a:extLst>
                <a:ext uri="{FF2B5EF4-FFF2-40B4-BE49-F238E27FC236}">
                  <a16:creationId xmlns:a16="http://schemas.microsoft.com/office/drawing/2014/main" id="{5B74EF20-A47F-BD86-01B6-7518978C4F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1" y="314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23" name="Oval 505">
              <a:extLst>
                <a:ext uri="{FF2B5EF4-FFF2-40B4-BE49-F238E27FC236}">
                  <a16:creationId xmlns:a16="http://schemas.microsoft.com/office/drawing/2014/main" id="{0278F4F1-A65B-57B4-D4E7-B93CE7226F1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21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24" name="Oval 506">
              <a:extLst>
                <a:ext uri="{FF2B5EF4-FFF2-40B4-BE49-F238E27FC236}">
                  <a16:creationId xmlns:a16="http://schemas.microsoft.com/office/drawing/2014/main" id="{4F8C451D-FAF8-7AEC-678E-19CB4CF898C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242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25" name="Oval 507">
              <a:extLst>
                <a:ext uri="{FF2B5EF4-FFF2-40B4-BE49-F238E27FC236}">
                  <a16:creationId xmlns:a16="http://schemas.microsoft.com/office/drawing/2014/main" id="{6D106CB0-F217-B974-C6A7-1249AC715AD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7" y="295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26" name="Oval 508">
              <a:extLst>
                <a:ext uri="{FF2B5EF4-FFF2-40B4-BE49-F238E27FC236}">
                  <a16:creationId xmlns:a16="http://schemas.microsoft.com/office/drawing/2014/main" id="{78316F51-B230-7CB7-910B-55CB8B6A535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5" y="261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27" name="Oval 509">
              <a:extLst>
                <a:ext uri="{FF2B5EF4-FFF2-40B4-BE49-F238E27FC236}">
                  <a16:creationId xmlns:a16="http://schemas.microsoft.com/office/drawing/2014/main" id="{F11DEFBD-F7D4-BE03-1D39-7E72773851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304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28" name="Oval 510">
              <a:extLst>
                <a:ext uri="{FF2B5EF4-FFF2-40B4-BE49-F238E27FC236}">
                  <a16:creationId xmlns:a16="http://schemas.microsoft.com/office/drawing/2014/main" id="{7870674E-8CA0-5DE9-D59B-78D6CC9E4E7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309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29" name="Oval 511">
              <a:extLst>
                <a:ext uri="{FF2B5EF4-FFF2-40B4-BE49-F238E27FC236}">
                  <a16:creationId xmlns:a16="http://schemas.microsoft.com/office/drawing/2014/main" id="{39B8C324-D148-64AA-A8CF-F9EDA83B54C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30" name="Oval 512">
              <a:extLst>
                <a:ext uri="{FF2B5EF4-FFF2-40B4-BE49-F238E27FC236}">
                  <a16:creationId xmlns:a16="http://schemas.microsoft.com/office/drawing/2014/main" id="{B0F971E5-81BF-9502-596C-99CFBC9580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31" name="Oval 513">
              <a:extLst>
                <a:ext uri="{FF2B5EF4-FFF2-40B4-BE49-F238E27FC236}">
                  <a16:creationId xmlns:a16="http://schemas.microsoft.com/office/drawing/2014/main" id="{F2F09189-0DD3-5A7A-557A-111D0EFF6C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17" y="256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32" name="Oval 514">
              <a:extLst>
                <a:ext uri="{FF2B5EF4-FFF2-40B4-BE49-F238E27FC236}">
                  <a16:creationId xmlns:a16="http://schemas.microsoft.com/office/drawing/2014/main" id="{4BE1E3F3-FF62-0CD4-AD7C-470E9E9F2A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3" y="29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33" name="Oval 515">
              <a:extLst>
                <a:ext uri="{FF2B5EF4-FFF2-40B4-BE49-F238E27FC236}">
                  <a16:creationId xmlns:a16="http://schemas.microsoft.com/office/drawing/2014/main" id="{D5E636DC-706F-AE2D-C4B2-94809C593A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25" y="261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34" name="Oval 516">
              <a:extLst>
                <a:ext uri="{FF2B5EF4-FFF2-40B4-BE49-F238E27FC236}">
                  <a16:creationId xmlns:a16="http://schemas.microsoft.com/office/drawing/2014/main" id="{938069B5-E198-E35B-0A03-B543E9EEBC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280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35" name="Oval 517">
              <a:extLst>
                <a:ext uri="{FF2B5EF4-FFF2-40B4-BE49-F238E27FC236}">
                  <a16:creationId xmlns:a16="http://schemas.microsoft.com/office/drawing/2014/main" id="{4870DC48-BE64-61EB-EF59-E8AF3DA7542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3" y="228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36" name="Oval 518">
              <a:extLst>
                <a:ext uri="{FF2B5EF4-FFF2-40B4-BE49-F238E27FC236}">
                  <a16:creationId xmlns:a16="http://schemas.microsoft.com/office/drawing/2014/main" id="{F5C6A608-8458-A6C1-0867-E15955B48F5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252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37" name="Oval 519">
              <a:extLst>
                <a:ext uri="{FF2B5EF4-FFF2-40B4-BE49-F238E27FC236}">
                  <a16:creationId xmlns:a16="http://schemas.microsoft.com/office/drawing/2014/main" id="{449C1D22-FF35-1B18-34E5-DC9A6055BA2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9" y="223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38" name="Oval 520">
              <a:extLst>
                <a:ext uri="{FF2B5EF4-FFF2-40B4-BE49-F238E27FC236}">
                  <a16:creationId xmlns:a16="http://schemas.microsoft.com/office/drawing/2014/main" id="{7226C667-4B0A-FD4E-41DC-2BE6FAF3403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187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39" name="Oval 521">
              <a:extLst>
                <a:ext uri="{FF2B5EF4-FFF2-40B4-BE49-F238E27FC236}">
                  <a16:creationId xmlns:a16="http://schemas.microsoft.com/office/drawing/2014/main" id="{BF3604C9-BD9E-F8A2-B689-C94AA32FAE0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40" name="Oval 522">
              <a:extLst>
                <a:ext uri="{FF2B5EF4-FFF2-40B4-BE49-F238E27FC236}">
                  <a16:creationId xmlns:a16="http://schemas.microsoft.com/office/drawing/2014/main" id="{9FEDC7FC-C9C0-AB2B-8623-6E33C86604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52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41" name="Oval 523">
              <a:extLst>
                <a:ext uri="{FF2B5EF4-FFF2-40B4-BE49-F238E27FC236}">
                  <a16:creationId xmlns:a16="http://schemas.microsoft.com/office/drawing/2014/main" id="{A32ACF31-DE1A-DC20-A928-B7C60553F62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56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42" name="Oval 524">
              <a:extLst>
                <a:ext uri="{FF2B5EF4-FFF2-40B4-BE49-F238E27FC236}">
                  <a16:creationId xmlns:a16="http://schemas.microsoft.com/office/drawing/2014/main" id="{2A09B291-DB4A-05C9-8D17-8D245E0F1B1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2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43" name="Oval 525">
              <a:extLst>
                <a:ext uri="{FF2B5EF4-FFF2-40B4-BE49-F238E27FC236}">
                  <a16:creationId xmlns:a16="http://schemas.microsoft.com/office/drawing/2014/main" id="{979760F0-47F1-5CDB-6375-E58A557594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124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44" name="Oval 526">
              <a:extLst>
                <a:ext uri="{FF2B5EF4-FFF2-40B4-BE49-F238E27FC236}">
                  <a16:creationId xmlns:a16="http://schemas.microsoft.com/office/drawing/2014/main" id="{5542D0F3-C816-1F3C-4960-ADBA0310E1E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13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45" name="Oval 527">
              <a:extLst>
                <a:ext uri="{FF2B5EF4-FFF2-40B4-BE49-F238E27FC236}">
                  <a16:creationId xmlns:a16="http://schemas.microsoft.com/office/drawing/2014/main" id="{4BBBD915-C28F-3B03-AD24-9E26FEAE0C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28" y="13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46" name="Oval 528">
              <a:extLst>
                <a:ext uri="{FF2B5EF4-FFF2-40B4-BE49-F238E27FC236}">
                  <a16:creationId xmlns:a16="http://schemas.microsoft.com/office/drawing/2014/main" id="{CB6591A9-87B0-A9F0-514C-380AD5C848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28" y="129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47" name="Oval 529">
              <a:extLst>
                <a:ext uri="{FF2B5EF4-FFF2-40B4-BE49-F238E27FC236}">
                  <a16:creationId xmlns:a16="http://schemas.microsoft.com/office/drawing/2014/main" id="{7D8EEE80-2A5B-5CFA-DD94-CF64091F51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3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48" name="Oval 530">
              <a:extLst>
                <a:ext uri="{FF2B5EF4-FFF2-40B4-BE49-F238E27FC236}">
                  <a16:creationId xmlns:a16="http://schemas.microsoft.com/office/drawing/2014/main" id="{443DD82F-DA69-AFC1-49A8-B28C91AFEC2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2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49" name="Oval 531">
              <a:extLst>
                <a:ext uri="{FF2B5EF4-FFF2-40B4-BE49-F238E27FC236}">
                  <a16:creationId xmlns:a16="http://schemas.microsoft.com/office/drawing/2014/main" id="{7A0DCF04-8716-C818-67CE-9C6E8653E18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132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50" name="Oval 532">
              <a:extLst>
                <a:ext uri="{FF2B5EF4-FFF2-40B4-BE49-F238E27FC236}">
                  <a16:creationId xmlns:a16="http://schemas.microsoft.com/office/drawing/2014/main" id="{4FAC3240-8645-FD4D-F77F-E9A50A76BD2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132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51" name="Oval 533">
              <a:extLst>
                <a:ext uri="{FF2B5EF4-FFF2-40B4-BE49-F238E27FC236}">
                  <a16:creationId xmlns:a16="http://schemas.microsoft.com/office/drawing/2014/main" id="{DFC1517F-C670-E1A1-5C0F-CB63F20096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127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52" name="Oval 534">
              <a:extLst>
                <a:ext uri="{FF2B5EF4-FFF2-40B4-BE49-F238E27FC236}">
                  <a16:creationId xmlns:a16="http://schemas.microsoft.com/office/drawing/2014/main" id="{D1D55430-1C8F-521F-D3F5-20D6DAEB38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127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53" name="Oval 535">
              <a:extLst>
                <a:ext uri="{FF2B5EF4-FFF2-40B4-BE49-F238E27FC236}">
                  <a16:creationId xmlns:a16="http://schemas.microsoft.com/office/drawing/2014/main" id="{056F2929-F025-DD28-4F30-B3BA8EAF0F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41" y="141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54" name="Oval 536">
              <a:extLst>
                <a:ext uri="{FF2B5EF4-FFF2-40B4-BE49-F238E27FC236}">
                  <a16:creationId xmlns:a16="http://schemas.microsoft.com/office/drawing/2014/main" id="{79F98FB1-AA0B-F834-2A6E-34CCF3D5808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136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55" name="Oval 537">
              <a:extLst>
                <a:ext uri="{FF2B5EF4-FFF2-40B4-BE49-F238E27FC236}">
                  <a16:creationId xmlns:a16="http://schemas.microsoft.com/office/drawing/2014/main" id="{BD76899D-031E-6F7C-5CC0-AC46E36C4E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56" name="Oval 538">
              <a:extLst>
                <a:ext uri="{FF2B5EF4-FFF2-40B4-BE49-F238E27FC236}">
                  <a16:creationId xmlns:a16="http://schemas.microsoft.com/office/drawing/2014/main" id="{D4F53F95-14C9-155B-DF69-CF886FCB5A6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57" name="Oval 539">
              <a:extLst>
                <a:ext uri="{FF2B5EF4-FFF2-40B4-BE49-F238E27FC236}">
                  <a16:creationId xmlns:a16="http://schemas.microsoft.com/office/drawing/2014/main" id="{118FA624-97E9-A3E3-2487-71606CC80A8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216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58" name="Oval 540">
              <a:extLst>
                <a:ext uri="{FF2B5EF4-FFF2-40B4-BE49-F238E27FC236}">
                  <a16:creationId xmlns:a16="http://schemas.microsoft.com/office/drawing/2014/main" id="{32365014-5E08-83A5-4F38-55EC13C127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28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59" name="Oval 541">
              <a:extLst>
                <a:ext uri="{FF2B5EF4-FFF2-40B4-BE49-F238E27FC236}">
                  <a16:creationId xmlns:a16="http://schemas.microsoft.com/office/drawing/2014/main" id="{E336EE66-BD27-304F-3FE7-492CD89974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60" name="Oval 542">
              <a:extLst>
                <a:ext uri="{FF2B5EF4-FFF2-40B4-BE49-F238E27FC236}">
                  <a16:creationId xmlns:a16="http://schemas.microsoft.com/office/drawing/2014/main" id="{72356E92-51D3-DC29-E452-B81166118A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61" name="Oval 543">
              <a:extLst>
                <a:ext uri="{FF2B5EF4-FFF2-40B4-BE49-F238E27FC236}">
                  <a16:creationId xmlns:a16="http://schemas.microsoft.com/office/drawing/2014/main" id="{FF2EB048-2C9A-1AF0-805A-119D50CAB6E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62" name="Oval 544">
              <a:extLst>
                <a:ext uri="{FF2B5EF4-FFF2-40B4-BE49-F238E27FC236}">
                  <a16:creationId xmlns:a16="http://schemas.microsoft.com/office/drawing/2014/main" id="{087324DE-B10C-9D67-1229-0A27F01E763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182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63" name="Oval 545">
              <a:extLst>
                <a:ext uri="{FF2B5EF4-FFF2-40B4-BE49-F238E27FC236}">
                  <a16:creationId xmlns:a16="http://schemas.microsoft.com/office/drawing/2014/main" id="{1A43DB44-25EA-D34C-B363-6B402FF38D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80" y="187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64" name="Oval 546">
              <a:extLst>
                <a:ext uri="{FF2B5EF4-FFF2-40B4-BE49-F238E27FC236}">
                  <a16:creationId xmlns:a16="http://schemas.microsoft.com/office/drawing/2014/main" id="{093B4DF7-D9D5-2354-9CEE-A8814F9E159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65" name="Oval 547">
              <a:extLst>
                <a:ext uri="{FF2B5EF4-FFF2-40B4-BE49-F238E27FC236}">
                  <a16:creationId xmlns:a16="http://schemas.microsoft.com/office/drawing/2014/main" id="{6573750A-ABCA-D65D-58CF-371C88AD04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68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66" name="Oval 548">
              <a:extLst>
                <a:ext uri="{FF2B5EF4-FFF2-40B4-BE49-F238E27FC236}">
                  <a16:creationId xmlns:a16="http://schemas.microsoft.com/office/drawing/2014/main" id="{8D8DF6C5-4DCA-6119-692F-240734F9AFE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67" name="Oval 549">
              <a:extLst>
                <a:ext uri="{FF2B5EF4-FFF2-40B4-BE49-F238E27FC236}">
                  <a16:creationId xmlns:a16="http://schemas.microsoft.com/office/drawing/2014/main" id="{FF8F39B3-A08F-61D5-180A-A3086BB0592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16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68" name="Oval 550">
              <a:extLst>
                <a:ext uri="{FF2B5EF4-FFF2-40B4-BE49-F238E27FC236}">
                  <a16:creationId xmlns:a16="http://schemas.microsoft.com/office/drawing/2014/main" id="{11C52B43-9A60-D949-3462-7833339053E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69" name="Oval 551">
              <a:extLst>
                <a:ext uri="{FF2B5EF4-FFF2-40B4-BE49-F238E27FC236}">
                  <a16:creationId xmlns:a16="http://schemas.microsoft.com/office/drawing/2014/main" id="{4DEA940D-A930-94BA-6D11-3F100DDE1F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70" name="Oval 552">
              <a:extLst>
                <a:ext uri="{FF2B5EF4-FFF2-40B4-BE49-F238E27FC236}">
                  <a16:creationId xmlns:a16="http://schemas.microsoft.com/office/drawing/2014/main" id="{ADBC17C2-EE57-100B-B4CE-9AAE9F4B17F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71" name="Oval 553">
              <a:extLst>
                <a:ext uri="{FF2B5EF4-FFF2-40B4-BE49-F238E27FC236}">
                  <a16:creationId xmlns:a16="http://schemas.microsoft.com/office/drawing/2014/main" id="{E736A1EA-2C84-7B0C-3F77-09E19D4F5D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0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72" name="Oval 554">
              <a:extLst>
                <a:ext uri="{FF2B5EF4-FFF2-40B4-BE49-F238E27FC236}">
                  <a16:creationId xmlns:a16="http://schemas.microsoft.com/office/drawing/2014/main" id="{38EE1D53-8C41-88D7-D5B0-998B0744507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73" name="Oval 555">
              <a:extLst>
                <a:ext uri="{FF2B5EF4-FFF2-40B4-BE49-F238E27FC236}">
                  <a16:creationId xmlns:a16="http://schemas.microsoft.com/office/drawing/2014/main" id="{82C8C2E2-C151-F1F0-7EB3-3E4EFA31F72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211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74" name="Oval 556">
              <a:extLst>
                <a:ext uri="{FF2B5EF4-FFF2-40B4-BE49-F238E27FC236}">
                  <a16:creationId xmlns:a16="http://schemas.microsoft.com/office/drawing/2014/main" id="{21F85923-ED41-CCCD-2858-D273C2F348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75" name="Oval 557">
              <a:extLst>
                <a:ext uri="{FF2B5EF4-FFF2-40B4-BE49-F238E27FC236}">
                  <a16:creationId xmlns:a16="http://schemas.microsoft.com/office/drawing/2014/main" id="{51BBA59A-5BD9-D1FB-CAD9-3F782924095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76" name="Oval 558">
              <a:extLst>
                <a:ext uri="{FF2B5EF4-FFF2-40B4-BE49-F238E27FC236}">
                  <a16:creationId xmlns:a16="http://schemas.microsoft.com/office/drawing/2014/main" id="{CB9E5F5B-D1E4-240D-4F03-FB28B6916B7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196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77" name="Oval 559">
              <a:extLst>
                <a:ext uri="{FF2B5EF4-FFF2-40B4-BE49-F238E27FC236}">
                  <a16:creationId xmlns:a16="http://schemas.microsoft.com/office/drawing/2014/main" id="{AE7B5F14-7FB7-FEB0-D6AC-3203C9CD054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172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78" name="Oval 560">
              <a:extLst>
                <a:ext uri="{FF2B5EF4-FFF2-40B4-BE49-F238E27FC236}">
                  <a16:creationId xmlns:a16="http://schemas.microsoft.com/office/drawing/2014/main" id="{A0EAA50C-6A45-C4DB-9BA7-F27D662C34C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77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79" name="Oval 561">
              <a:extLst>
                <a:ext uri="{FF2B5EF4-FFF2-40B4-BE49-F238E27FC236}">
                  <a16:creationId xmlns:a16="http://schemas.microsoft.com/office/drawing/2014/main" id="{847EC91C-09A6-7647-4E35-43B634B8F8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201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80" name="Oval 562">
              <a:extLst>
                <a:ext uri="{FF2B5EF4-FFF2-40B4-BE49-F238E27FC236}">
                  <a16:creationId xmlns:a16="http://schemas.microsoft.com/office/drawing/2014/main" id="{1D0C6376-DB4E-C24C-32AA-B4818CFE687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187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81" name="Oval 563">
              <a:extLst>
                <a:ext uri="{FF2B5EF4-FFF2-40B4-BE49-F238E27FC236}">
                  <a16:creationId xmlns:a16="http://schemas.microsoft.com/office/drawing/2014/main" id="{93665F45-3887-436D-E431-073CFD8D65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163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82" name="Oval 564">
              <a:extLst>
                <a:ext uri="{FF2B5EF4-FFF2-40B4-BE49-F238E27FC236}">
                  <a16:creationId xmlns:a16="http://schemas.microsoft.com/office/drawing/2014/main" id="{9B588320-00BB-5C6B-0116-C1EF5F40D9E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168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83" name="Oval 565">
              <a:extLst>
                <a:ext uri="{FF2B5EF4-FFF2-40B4-BE49-F238E27FC236}">
                  <a16:creationId xmlns:a16="http://schemas.microsoft.com/office/drawing/2014/main" id="{B97E0A9D-29B6-FD32-A9C1-E0F73018DB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177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84" name="Oval 566">
              <a:extLst>
                <a:ext uri="{FF2B5EF4-FFF2-40B4-BE49-F238E27FC236}">
                  <a16:creationId xmlns:a16="http://schemas.microsoft.com/office/drawing/2014/main" id="{332B9923-891A-EA87-1CB1-6EEF776172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15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85" name="Oval 567">
              <a:extLst>
                <a:ext uri="{FF2B5EF4-FFF2-40B4-BE49-F238E27FC236}">
                  <a16:creationId xmlns:a16="http://schemas.microsoft.com/office/drawing/2014/main" id="{24AE5654-5590-42DD-B9AE-54BEA863014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8" y="15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86" name="Oval 568">
              <a:extLst>
                <a:ext uri="{FF2B5EF4-FFF2-40B4-BE49-F238E27FC236}">
                  <a16:creationId xmlns:a16="http://schemas.microsoft.com/office/drawing/2014/main" id="{A4A7BC69-F06B-D6D3-53D5-753A0378CB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189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87" name="Oval 569">
              <a:extLst>
                <a:ext uri="{FF2B5EF4-FFF2-40B4-BE49-F238E27FC236}">
                  <a16:creationId xmlns:a16="http://schemas.microsoft.com/office/drawing/2014/main" id="{EDC8937A-5E55-3795-7140-7E8D7CA9191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53" y="17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88" name="Oval 570">
              <a:extLst>
                <a:ext uri="{FF2B5EF4-FFF2-40B4-BE49-F238E27FC236}">
                  <a16:creationId xmlns:a16="http://schemas.microsoft.com/office/drawing/2014/main" id="{C3AC0F0A-ECB2-16CE-3A09-281E09CF26D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37" y="189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89" name="Oval 571">
              <a:extLst>
                <a:ext uri="{FF2B5EF4-FFF2-40B4-BE49-F238E27FC236}">
                  <a16:creationId xmlns:a16="http://schemas.microsoft.com/office/drawing/2014/main" id="{F2677D81-49C7-EC4C-E03C-AD2C6EF585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90" name="Oval 572">
              <a:extLst>
                <a:ext uri="{FF2B5EF4-FFF2-40B4-BE49-F238E27FC236}">
                  <a16:creationId xmlns:a16="http://schemas.microsoft.com/office/drawing/2014/main" id="{75D791C7-3CF4-4288-8F60-ADA73D9E3A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93" y="160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91" name="Oval 573">
              <a:extLst>
                <a:ext uri="{FF2B5EF4-FFF2-40B4-BE49-F238E27FC236}">
                  <a16:creationId xmlns:a16="http://schemas.microsoft.com/office/drawing/2014/main" id="{0DFE74B1-4BC1-F26F-0CA9-618FD4E978A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89" y="204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92" name="Oval 574">
              <a:extLst>
                <a:ext uri="{FF2B5EF4-FFF2-40B4-BE49-F238E27FC236}">
                  <a16:creationId xmlns:a16="http://schemas.microsoft.com/office/drawing/2014/main" id="{170771F7-6838-5856-40A1-D9A8D01A592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3" y="160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93" name="Oval 575">
              <a:extLst>
                <a:ext uri="{FF2B5EF4-FFF2-40B4-BE49-F238E27FC236}">
                  <a16:creationId xmlns:a16="http://schemas.microsoft.com/office/drawing/2014/main" id="{D93E6709-A69C-291A-832F-9A30C5DD0FE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184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94" name="Oval 576">
              <a:extLst>
                <a:ext uri="{FF2B5EF4-FFF2-40B4-BE49-F238E27FC236}">
                  <a16:creationId xmlns:a16="http://schemas.microsoft.com/office/drawing/2014/main" id="{5EDC4003-9DD1-FF92-8705-AA0D3245A4C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93" y="19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95" name="Oval 577">
              <a:extLst>
                <a:ext uri="{FF2B5EF4-FFF2-40B4-BE49-F238E27FC236}">
                  <a16:creationId xmlns:a16="http://schemas.microsoft.com/office/drawing/2014/main" id="{0A803049-22B6-88AB-94D8-306DEEF458C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218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96" name="Oval 578">
              <a:extLst>
                <a:ext uri="{FF2B5EF4-FFF2-40B4-BE49-F238E27FC236}">
                  <a16:creationId xmlns:a16="http://schemas.microsoft.com/office/drawing/2014/main" id="{33A2A557-2A20-186A-B56A-81ABF32AA7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53" y="199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97" name="Oval 579">
              <a:extLst>
                <a:ext uri="{FF2B5EF4-FFF2-40B4-BE49-F238E27FC236}">
                  <a16:creationId xmlns:a16="http://schemas.microsoft.com/office/drawing/2014/main" id="{4F26FBC6-787A-FD56-2845-0035A3ADF62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194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98" name="Oval 580">
              <a:extLst>
                <a:ext uri="{FF2B5EF4-FFF2-40B4-BE49-F238E27FC236}">
                  <a16:creationId xmlns:a16="http://schemas.microsoft.com/office/drawing/2014/main" id="{33F745AB-79D7-A255-58A2-57488308F9A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99" name="Oval 581">
              <a:extLst>
                <a:ext uri="{FF2B5EF4-FFF2-40B4-BE49-F238E27FC236}">
                  <a16:creationId xmlns:a16="http://schemas.microsoft.com/office/drawing/2014/main" id="{E3F8FE14-01FB-DA96-E265-E743081C33D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17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00" name="Oval 582">
              <a:extLst>
                <a:ext uri="{FF2B5EF4-FFF2-40B4-BE49-F238E27FC236}">
                  <a16:creationId xmlns:a16="http://schemas.microsoft.com/office/drawing/2014/main" id="{895B198B-FEF0-4542-9586-D33A096342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5" y="194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01" name="Oval 583">
              <a:extLst>
                <a:ext uri="{FF2B5EF4-FFF2-40B4-BE49-F238E27FC236}">
                  <a16:creationId xmlns:a16="http://schemas.microsoft.com/office/drawing/2014/main" id="{360D810A-BD5E-F224-8852-EF0DC934F6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7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02" name="Oval 584">
              <a:extLst>
                <a:ext uri="{FF2B5EF4-FFF2-40B4-BE49-F238E27FC236}">
                  <a16:creationId xmlns:a16="http://schemas.microsoft.com/office/drawing/2014/main" id="{5349801F-1BE8-7AED-4E12-222823CCE05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5" y="165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03" name="Oval 585">
              <a:extLst>
                <a:ext uri="{FF2B5EF4-FFF2-40B4-BE49-F238E27FC236}">
                  <a16:creationId xmlns:a16="http://schemas.microsoft.com/office/drawing/2014/main" id="{E4FB3360-9153-597C-405A-F52D666EA9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5" y="165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04" name="Oval 586">
              <a:extLst>
                <a:ext uri="{FF2B5EF4-FFF2-40B4-BE49-F238E27FC236}">
                  <a16:creationId xmlns:a16="http://schemas.microsoft.com/office/drawing/2014/main" id="{1EE380B6-8C28-00BD-5F26-0EBAEA7AE7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9" y="208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05" name="Oval 587">
              <a:extLst>
                <a:ext uri="{FF2B5EF4-FFF2-40B4-BE49-F238E27FC236}">
                  <a16:creationId xmlns:a16="http://schemas.microsoft.com/office/drawing/2014/main" id="{E501C1FD-509B-69DF-6C9C-0B55F78BA3E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7" y="213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06" name="Oval 588">
              <a:extLst>
                <a:ext uri="{FF2B5EF4-FFF2-40B4-BE49-F238E27FC236}">
                  <a16:creationId xmlns:a16="http://schemas.microsoft.com/office/drawing/2014/main" id="{5DCD1CC3-7172-74E2-4B56-CA86E3D0B1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5" y="180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07" name="Oval 589">
              <a:extLst>
                <a:ext uri="{FF2B5EF4-FFF2-40B4-BE49-F238E27FC236}">
                  <a16:creationId xmlns:a16="http://schemas.microsoft.com/office/drawing/2014/main" id="{619C6541-CB81-60BC-4118-53147E01D6D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204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08" name="Oval 590">
              <a:extLst>
                <a:ext uri="{FF2B5EF4-FFF2-40B4-BE49-F238E27FC236}">
                  <a16:creationId xmlns:a16="http://schemas.microsoft.com/office/drawing/2014/main" id="{9125D106-CA50-8CE1-6511-E43807FF102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175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09" name="Oval 591">
              <a:extLst>
                <a:ext uri="{FF2B5EF4-FFF2-40B4-BE49-F238E27FC236}">
                  <a16:creationId xmlns:a16="http://schemas.microsoft.com/office/drawing/2014/main" id="{BB8C6673-189D-1208-356C-8CEFFAA9D2E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264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10" name="Oval 592">
              <a:extLst>
                <a:ext uri="{FF2B5EF4-FFF2-40B4-BE49-F238E27FC236}">
                  <a16:creationId xmlns:a16="http://schemas.microsoft.com/office/drawing/2014/main" id="{A3D5F6CC-18E7-5EBB-BCDF-19D96B837A6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273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11" name="Oval 593">
              <a:extLst>
                <a:ext uri="{FF2B5EF4-FFF2-40B4-BE49-F238E27FC236}">
                  <a16:creationId xmlns:a16="http://schemas.microsoft.com/office/drawing/2014/main" id="{CF45C9E8-B440-5D66-6ADA-D4E6B90089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225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12" name="Oval 594">
              <a:extLst>
                <a:ext uri="{FF2B5EF4-FFF2-40B4-BE49-F238E27FC236}">
                  <a16:creationId xmlns:a16="http://schemas.microsoft.com/office/drawing/2014/main" id="{989CDA76-E819-DA8C-55A9-326EBDF62C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254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13" name="Oval 595">
              <a:extLst>
                <a:ext uri="{FF2B5EF4-FFF2-40B4-BE49-F238E27FC236}">
                  <a16:creationId xmlns:a16="http://schemas.microsoft.com/office/drawing/2014/main" id="{27EAD82A-28F4-A29A-80E1-C498EF03D08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78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14" name="Oval 596">
              <a:extLst>
                <a:ext uri="{FF2B5EF4-FFF2-40B4-BE49-F238E27FC236}">
                  <a16:creationId xmlns:a16="http://schemas.microsoft.com/office/drawing/2014/main" id="{AF9BA259-530E-1387-282C-0E606DB8F2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235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15" name="Oval 597">
              <a:extLst>
                <a:ext uri="{FF2B5EF4-FFF2-40B4-BE49-F238E27FC236}">
                  <a16:creationId xmlns:a16="http://schemas.microsoft.com/office/drawing/2014/main" id="{D59EC324-3C50-DC39-53CE-9F29950BB3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688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16" name="Oval 598">
              <a:extLst>
                <a:ext uri="{FF2B5EF4-FFF2-40B4-BE49-F238E27FC236}">
                  <a16:creationId xmlns:a16="http://schemas.microsoft.com/office/drawing/2014/main" id="{99568125-53ED-847B-5DB7-17335A37C5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192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17" name="Oval 599">
              <a:extLst>
                <a:ext uri="{FF2B5EF4-FFF2-40B4-BE49-F238E27FC236}">
                  <a16:creationId xmlns:a16="http://schemas.microsoft.com/office/drawing/2014/main" id="{FE5D72CC-B94E-2FD7-9F08-80E69B7217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259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18" name="Oval 600">
              <a:extLst>
                <a:ext uri="{FF2B5EF4-FFF2-40B4-BE49-F238E27FC236}">
                  <a16:creationId xmlns:a16="http://schemas.microsoft.com/office/drawing/2014/main" id="{FADC2433-FDF2-BDDC-CA90-907CE205FCA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2400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19" name="Oval 601">
              <a:extLst>
                <a:ext uri="{FF2B5EF4-FFF2-40B4-BE49-F238E27FC236}">
                  <a16:creationId xmlns:a16="http://schemas.microsoft.com/office/drawing/2014/main" id="{4E0FA1A4-B8A1-2F8E-1FC9-80CA8C03D3A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1872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20" name="Oval 602">
              <a:extLst>
                <a:ext uri="{FF2B5EF4-FFF2-40B4-BE49-F238E27FC236}">
                  <a16:creationId xmlns:a16="http://schemas.microsoft.com/office/drawing/2014/main" id="{3119A066-AD29-3C77-A49B-3E1F634001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60" y="2256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21" name="Oval 603">
              <a:extLst>
                <a:ext uri="{FF2B5EF4-FFF2-40B4-BE49-F238E27FC236}">
                  <a16:creationId xmlns:a16="http://schemas.microsoft.com/office/drawing/2014/main" id="{F04FA0DF-A6BC-BDCA-C56E-C71CDDE86CE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2" y="2064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22" name="Oval 604">
              <a:extLst>
                <a:ext uri="{FF2B5EF4-FFF2-40B4-BE49-F238E27FC236}">
                  <a16:creationId xmlns:a16="http://schemas.microsoft.com/office/drawing/2014/main" id="{CB8A128C-8334-39A0-50D6-9973DDDFB60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85" y="295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23" name="Oval 605">
              <a:extLst>
                <a:ext uri="{FF2B5EF4-FFF2-40B4-BE49-F238E27FC236}">
                  <a16:creationId xmlns:a16="http://schemas.microsoft.com/office/drawing/2014/main" id="{37B43AB1-1AD9-D13B-AC87-E1AC18E6E9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85" y="2953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24" name="Oval 606">
              <a:extLst>
                <a:ext uri="{FF2B5EF4-FFF2-40B4-BE49-F238E27FC236}">
                  <a16:creationId xmlns:a16="http://schemas.microsoft.com/office/drawing/2014/main" id="{D4B93A86-1BF5-9058-7F4A-2C215BBB0CE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85" y="2521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25" name="Oval 607">
              <a:extLst>
                <a:ext uri="{FF2B5EF4-FFF2-40B4-BE49-F238E27FC236}">
                  <a16:creationId xmlns:a16="http://schemas.microsoft.com/office/drawing/2014/main" id="{C55B8F4D-F0C4-1FF9-9C12-043480A3B5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85" y="2905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26" name="Oval 608">
              <a:extLst>
                <a:ext uri="{FF2B5EF4-FFF2-40B4-BE49-F238E27FC236}">
                  <a16:creationId xmlns:a16="http://schemas.microsoft.com/office/drawing/2014/main" id="{9406BCB7-1366-CC48-5FDF-9E1E6C9A18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37" y="2857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27" name="Oval 609">
              <a:extLst>
                <a:ext uri="{FF2B5EF4-FFF2-40B4-BE49-F238E27FC236}">
                  <a16:creationId xmlns:a16="http://schemas.microsoft.com/office/drawing/2014/main" id="{51A38393-EC0D-267B-1CC7-25B51252B1E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37" y="2569"/>
              <a:ext cx="23" cy="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</p:grpSp>
      <p:grpSp>
        <p:nvGrpSpPr>
          <p:cNvPr id="1128" name="Group 1127">
            <a:extLst>
              <a:ext uri="{FF2B5EF4-FFF2-40B4-BE49-F238E27FC236}">
                <a16:creationId xmlns:a16="http://schemas.microsoft.com/office/drawing/2014/main" id="{D38E70EE-A41B-529E-EEB4-B6CC713E7E2F}"/>
              </a:ext>
            </a:extLst>
          </p:cNvPr>
          <p:cNvGrpSpPr/>
          <p:nvPr/>
        </p:nvGrpSpPr>
        <p:grpSpPr>
          <a:xfrm>
            <a:off x="8073835" y="3262437"/>
            <a:ext cx="971550" cy="1771650"/>
            <a:chOff x="6252784" y="2877518"/>
            <a:chExt cx="971550" cy="1771650"/>
          </a:xfrm>
        </p:grpSpPr>
        <p:sp>
          <p:nvSpPr>
            <p:cNvPr id="1129" name="Oval 24">
              <a:extLst>
                <a:ext uri="{FF2B5EF4-FFF2-40B4-BE49-F238E27FC236}">
                  <a16:creationId xmlns:a16="http://schemas.microsoft.com/office/drawing/2014/main" id="{F10DE864-F3B0-026F-1F98-5F563EE05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2784" y="2877518"/>
              <a:ext cx="971550" cy="177165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0" name="AutoShape 13">
              <a:extLst>
                <a:ext uri="{FF2B5EF4-FFF2-40B4-BE49-F238E27FC236}">
                  <a16:creationId xmlns:a16="http://schemas.microsoft.com/office/drawing/2014/main" id="{F18D07E7-142A-0F39-49CE-485BC48F81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582587" y="3507359"/>
              <a:ext cx="109538" cy="109538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B05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1" name="AutoShape 14">
              <a:extLst>
                <a:ext uri="{FF2B5EF4-FFF2-40B4-BE49-F238E27FC236}">
                  <a16:creationId xmlns:a16="http://schemas.microsoft.com/office/drawing/2014/main" id="{1559878E-D715-B88C-D2C9-608157E713E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25450" y="3135884"/>
              <a:ext cx="109538" cy="109538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B05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2" name="AutoShape 15">
              <a:extLst>
                <a:ext uri="{FF2B5EF4-FFF2-40B4-BE49-F238E27FC236}">
                  <a16:creationId xmlns:a16="http://schemas.microsoft.com/office/drawing/2014/main" id="{A8F9EDF8-C265-6291-DD4F-2A3635D2CF2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039787" y="3708575"/>
              <a:ext cx="109538" cy="109538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B05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3" name="AutoShape 16">
              <a:extLst>
                <a:ext uri="{FF2B5EF4-FFF2-40B4-BE49-F238E27FC236}">
                  <a16:creationId xmlns:a16="http://schemas.microsoft.com/office/drawing/2014/main" id="{FD760600-B020-F9FF-B18E-00FAF82743B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754037" y="3680000"/>
              <a:ext cx="109538" cy="109538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B05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4" name="AutoShape 17">
              <a:extLst>
                <a:ext uri="{FF2B5EF4-FFF2-40B4-BE49-F238E27FC236}">
                  <a16:creationId xmlns:a16="http://schemas.microsoft.com/office/drawing/2014/main" id="{9383E8AB-1853-D22C-153F-0FC3B75EA3B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96912" y="4038378"/>
              <a:ext cx="109538" cy="109538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B05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5" name="AutoShape 18">
              <a:extLst>
                <a:ext uri="{FF2B5EF4-FFF2-40B4-BE49-F238E27FC236}">
                  <a16:creationId xmlns:a16="http://schemas.microsoft.com/office/drawing/2014/main" id="{BD7766DB-1301-6DA5-8E27-FB4FF80D7D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68337" y="3794300"/>
              <a:ext cx="109538" cy="109538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B05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6" name="AutoShape 19">
              <a:extLst>
                <a:ext uri="{FF2B5EF4-FFF2-40B4-BE49-F238E27FC236}">
                  <a16:creationId xmlns:a16="http://schemas.microsoft.com/office/drawing/2014/main" id="{1A0FA88A-E699-298A-A6A5-ABA7BD726BA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54050" y="3151362"/>
              <a:ext cx="109538" cy="109538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B05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7" name="AutoShape 20">
              <a:extLst>
                <a:ext uri="{FF2B5EF4-FFF2-40B4-BE49-F238E27FC236}">
                  <a16:creationId xmlns:a16="http://schemas.microsoft.com/office/drawing/2014/main" id="{7E365E26-D9C2-98F7-5CC5-ADD5C5C3F7A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539725" y="3824066"/>
              <a:ext cx="109538" cy="109538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B05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8" name="AutoShape 22">
              <a:extLst>
                <a:ext uri="{FF2B5EF4-FFF2-40B4-BE49-F238E27FC236}">
                  <a16:creationId xmlns:a16="http://schemas.microsoft.com/office/drawing/2014/main" id="{613D5200-D659-D6D2-CEF7-F1DE5AA6923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96887" y="4088073"/>
              <a:ext cx="109538" cy="109538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B05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9" name="AutoShape 21">
              <a:extLst>
                <a:ext uri="{FF2B5EF4-FFF2-40B4-BE49-F238E27FC236}">
                  <a16:creationId xmlns:a16="http://schemas.microsoft.com/office/drawing/2014/main" id="{88855E1B-3BEC-FB8E-3B09-FED5C6591A8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82625" y="3494262"/>
              <a:ext cx="109538" cy="109538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B05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40" name="AutoShape 23">
              <a:extLst>
                <a:ext uri="{FF2B5EF4-FFF2-40B4-BE49-F238E27FC236}">
                  <a16:creationId xmlns:a16="http://schemas.microsoft.com/office/drawing/2014/main" id="{2A94AAD5-6055-E56C-2EF8-F5A2176B264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563023" y="4413222"/>
              <a:ext cx="68015" cy="68015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B05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141" name="Group 1140">
            <a:extLst>
              <a:ext uri="{FF2B5EF4-FFF2-40B4-BE49-F238E27FC236}">
                <a16:creationId xmlns:a16="http://schemas.microsoft.com/office/drawing/2014/main" id="{2BDEDBB8-C2BA-FFD1-7E46-60F2F44FF87C}"/>
              </a:ext>
            </a:extLst>
          </p:cNvPr>
          <p:cNvGrpSpPr/>
          <p:nvPr/>
        </p:nvGrpSpPr>
        <p:grpSpPr>
          <a:xfrm>
            <a:off x="7918689" y="2989188"/>
            <a:ext cx="971550" cy="1771650"/>
            <a:chOff x="6252784" y="2877518"/>
            <a:chExt cx="971550" cy="1771650"/>
          </a:xfrm>
        </p:grpSpPr>
        <p:sp>
          <p:nvSpPr>
            <p:cNvPr id="1142" name="Oval 24">
              <a:extLst>
                <a:ext uri="{FF2B5EF4-FFF2-40B4-BE49-F238E27FC236}">
                  <a16:creationId xmlns:a16="http://schemas.microsoft.com/office/drawing/2014/main" id="{D60B98CE-C78A-C454-F123-E48913402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2784" y="2877518"/>
              <a:ext cx="971550" cy="17716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43" name="AutoShape 13">
              <a:extLst>
                <a:ext uri="{FF2B5EF4-FFF2-40B4-BE49-F238E27FC236}">
                  <a16:creationId xmlns:a16="http://schemas.microsoft.com/office/drawing/2014/main" id="{BE1AF884-9216-3E33-AA5A-7B49AEAD25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582587" y="3507359"/>
              <a:ext cx="109538" cy="109538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FF00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44" name="AutoShape 14">
              <a:extLst>
                <a:ext uri="{FF2B5EF4-FFF2-40B4-BE49-F238E27FC236}">
                  <a16:creationId xmlns:a16="http://schemas.microsoft.com/office/drawing/2014/main" id="{CA7A0AA2-B29F-568F-B030-5E100834CD0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25450" y="3135884"/>
              <a:ext cx="109538" cy="109538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FF00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45" name="AutoShape 15">
              <a:extLst>
                <a:ext uri="{FF2B5EF4-FFF2-40B4-BE49-F238E27FC236}">
                  <a16:creationId xmlns:a16="http://schemas.microsoft.com/office/drawing/2014/main" id="{6889A711-B25A-56D9-30A6-AB735455673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039787" y="3708575"/>
              <a:ext cx="109538" cy="109538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FF00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46" name="AutoShape 16">
              <a:extLst>
                <a:ext uri="{FF2B5EF4-FFF2-40B4-BE49-F238E27FC236}">
                  <a16:creationId xmlns:a16="http://schemas.microsoft.com/office/drawing/2014/main" id="{8BF1A93A-A9F1-DB04-B39A-19320339C23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754037" y="3680000"/>
              <a:ext cx="109538" cy="109538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FF00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47" name="AutoShape 17">
              <a:extLst>
                <a:ext uri="{FF2B5EF4-FFF2-40B4-BE49-F238E27FC236}">
                  <a16:creationId xmlns:a16="http://schemas.microsoft.com/office/drawing/2014/main" id="{19A0B4AE-A866-BB91-938F-EEE598C25A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96912" y="4038378"/>
              <a:ext cx="109538" cy="109538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FF00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48" name="AutoShape 18">
              <a:extLst>
                <a:ext uri="{FF2B5EF4-FFF2-40B4-BE49-F238E27FC236}">
                  <a16:creationId xmlns:a16="http://schemas.microsoft.com/office/drawing/2014/main" id="{4CAEB278-9446-A541-54D7-C97896A3703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68337" y="3794300"/>
              <a:ext cx="109538" cy="109538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FF00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49" name="AutoShape 19">
              <a:extLst>
                <a:ext uri="{FF2B5EF4-FFF2-40B4-BE49-F238E27FC236}">
                  <a16:creationId xmlns:a16="http://schemas.microsoft.com/office/drawing/2014/main" id="{2831E827-8EFD-35DE-25D6-023AEBC0FCE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54050" y="3151362"/>
              <a:ext cx="109538" cy="109538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FF00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50" name="AutoShape 20">
              <a:extLst>
                <a:ext uri="{FF2B5EF4-FFF2-40B4-BE49-F238E27FC236}">
                  <a16:creationId xmlns:a16="http://schemas.microsoft.com/office/drawing/2014/main" id="{664ACB61-4939-EDC5-1B0E-DD0A9183DE8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539725" y="3824066"/>
              <a:ext cx="109538" cy="109538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FF00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51" name="AutoShape 22">
              <a:extLst>
                <a:ext uri="{FF2B5EF4-FFF2-40B4-BE49-F238E27FC236}">
                  <a16:creationId xmlns:a16="http://schemas.microsoft.com/office/drawing/2014/main" id="{9AF7A405-D527-D0D9-CADB-3FC6E7C1FA4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96887" y="4088073"/>
              <a:ext cx="109538" cy="109538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FF00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52" name="AutoShape 21">
              <a:extLst>
                <a:ext uri="{FF2B5EF4-FFF2-40B4-BE49-F238E27FC236}">
                  <a16:creationId xmlns:a16="http://schemas.microsoft.com/office/drawing/2014/main" id="{0CDC01BF-E26C-ADD7-0BCD-2EB21F25CEA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82625" y="3494262"/>
              <a:ext cx="109538" cy="109538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FF00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53" name="AutoShape 23">
              <a:extLst>
                <a:ext uri="{FF2B5EF4-FFF2-40B4-BE49-F238E27FC236}">
                  <a16:creationId xmlns:a16="http://schemas.microsoft.com/office/drawing/2014/main" id="{73EABCA8-D7B4-3F36-9158-635CC8565A2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563023" y="4413222"/>
              <a:ext cx="68015" cy="68015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FF00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154" name="Group 1153">
            <a:extLst>
              <a:ext uri="{FF2B5EF4-FFF2-40B4-BE49-F238E27FC236}">
                <a16:creationId xmlns:a16="http://schemas.microsoft.com/office/drawing/2014/main" id="{A1CDFF14-1CF2-F6F1-D38A-169E6ECABA13}"/>
              </a:ext>
            </a:extLst>
          </p:cNvPr>
          <p:cNvGrpSpPr/>
          <p:nvPr/>
        </p:nvGrpSpPr>
        <p:grpSpPr>
          <a:xfrm>
            <a:off x="7629732" y="2658516"/>
            <a:ext cx="971550" cy="1803131"/>
            <a:chOff x="6252784" y="2877518"/>
            <a:chExt cx="971550" cy="1771650"/>
          </a:xfrm>
        </p:grpSpPr>
        <p:sp>
          <p:nvSpPr>
            <p:cNvPr id="1155" name="Oval 24">
              <a:extLst>
                <a:ext uri="{FF2B5EF4-FFF2-40B4-BE49-F238E27FC236}">
                  <a16:creationId xmlns:a16="http://schemas.microsoft.com/office/drawing/2014/main" id="{6BABADB8-181E-AE33-305B-DEC7AE556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2784" y="2877518"/>
              <a:ext cx="971550" cy="1771650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56" name="AutoShape 13">
              <a:extLst>
                <a:ext uri="{FF2B5EF4-FFF2-40B4-BE49-F238E27FC236}">
                  <a16:creationId xmlns:a16="http://schemas.microsoft.com/office/drawing/2014/main" id="{A6133B20-8534-CACA-7B81-28AD759950B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582587" y="3507359"/>
              <a:ext cx="109538" cy="109538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70C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57" name="AutoShape 14">
              <a:extLst>
                <a:ext uri="{FF2B5EF4-FFF2-40B4-BE49-F238E27FC236}">
                  <a16:creationId xmlns:a16="http://schemas.microsoft.com/office/drawing/2014/main" id="{20FB45A9-AD04-25BD-0C0D-7B903C3F1B2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25450" y="3135884"/>
              <a:ext cx="109538" cy="109538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70C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58" name="AutoShape 15">
              <a:extLst>
                <a:ext uri="{FF2B5EF4-FFF2-40B4-BE49-F238E27FC236}">
                  <a16:creationId xmlns:a16="http://schemas.microsoft.com/office/drawing/2014/main" id="{2CBC5CC9-902F-67E7-7367-E836C269F8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039787" y="3708575"/>
              <a:ext cx="109538" cy="109538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70C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59" name="AutoShape 16">
              <a:extLst>
                <a:ext uri="{FF2B5EF4-FFF2-40B4-BE49-F238E27FC236}">
                  <a16:creationId xmlns:a16="http://schemas.microsoft.com/office/drawing/2014/main" id="{4CFD6275-F894-67B1-0489-2FE3007DDBA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754037" y="3680000"/>
              <a:ext cx="109538" cy="109538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70C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60" name="AutoShape 17">
              <a:extLst>
                <a:ext uri="{FF2B5EF4-FFF2-40B4-BE49-F238E27FC236}">
                  <a16:creationId xmlns:a16="http://schemas.microsoft.com/office/drawing/2014/main" id="{F98FA636-34B2-9DC1-E16A-8451EC08908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96912" y="4038378"/>
              <a:ext cx="109538" cy="109538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70C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61" name="AutoShape 18">
              <a:extLst>
                <a:ext uri="{FF2B5EF4-FFF2-40B4-BE49-F238E27FC236}">
                  <a16:creationId xmlns:a16="http://schemas.microsoft.com/office/drawing/2014/main" id="{D14D36D1-53C9-FF45-DF7D-A73BA331D6A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68337" y="3794300"/>
              <a:ext cx="109538" cy="109538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70C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62" name="AutoShape 19">
              <a:extLst>
                <a:ext uri="{FF2B5EF4-FFF2-40B4-BE49-F238E27FC236}">
                  <a16:creationId xmlns:a16="http://schemas.microsoft.com/office/drawing/2014/main" id="{291454FF-1814-F041-521E-5D1DBED3ACD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54050" y="3151362"/>
              <a:ext cx="109538" cy="109538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70C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63" name="AutoShape 20">
              <a:extLst>
                <a:ext uri="{FF2B5EF4-FFF2-40B4-BE49-F238E27FC236}">
                  <a16:creationId xmlns:a16="http://schemas.microsoft.com/office/drawing/2014/main" id="{10E2B1E9-43FE-99BC-9EA9-02C522E9BC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539725" y="3824066"/>
              <a:ext cx="109538" cy="109538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70C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64" name="AutoShape 22">
              <a:extLst>
                <a:ext uri="{FF2B5EF4-FFF2-40B4-BE49-F238E27FC236}">
                  <a16:creationId xmlns:a16="http://schemas.microsoft.com/office/drawing/2014/main" id="{01ED9A4C-A2B0-479C-B6B3-AA7A1C9E35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96887" y="4088073"/>
              <a:ext cx="109538" cy="109538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70C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65" name="AutoShape 21">
              <a:extLst>
                <a:ext uri="{FF2B5EF4-FFF2-40B4-BE49-F238E27FC236}">
                  <a16:creationId xmlns:a16="http://schemas.microsoft.com/office/drawing/2014/main" id="{5F68A944-FC70-6DF2-5D15-D02AF486426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82625" y="3494262"/>
              <a:ext cx="109538" cy="109538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70C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66" name="AutoShape 23">
              <a:extLst>
                <a:ext uri="{FF2B5EF4-FFF2-40B4-BE49-F238E27FC236}">
                  <a16:creationId xmlns:a16="http://schemas.microsoft.com/office/drawing/2014/main" id="{D3736DE5-1A52-5864-B292-BCA07697852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563023" y="4413222"/>
              <a:ext cx="68015" cy="68015"/>
            </a:xfrm>
            <a:prstGeom prst="star4">
              <a:avLst>
                <a:gd name="adj" fmla="val 12500"/>
              </a:avLst>
            </a:prstGeom>
            <a:solidFill>
              <a:srgbClr val="0070C0"/>
            </a:solidFill>
            <a:ln w="28575" cap="rnd">
              <a:solidFill>
                <a:srgbClr val="0070C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1167" name="Text Box 324">
            <a:extLst>
              <a:ext uri="{FF2B5EF4-FFF2-40B4-BE49-F238E27FC236}">
                <a16:creationId xmlns:a16="http://schemas.microsoft.com/office/drawing/2014/main" id="{8D673FD7-D505-6D73-2D03-5B2A207DB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2905" y="2693145"/>
            <a:ext cx="1780540" cy="42880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>
                <a:solidFill>
                  <a:srgbClr val="0070C0"/>
                </a:solidFill>
              </a:rPr>
              <a:t>sample mean</a:t>
            </a:r>
          </a:p>
        </p:txBody>
      </p:sp>
      <p:sp>
        <p:nvSpPr>
          <p:cNvPr id="1168" name="Text Box 324">
            <a:extLst>
              <a:ext uri="{FF2B5EF4-FFF2-40B4-BE49-F238E27FC236}">
                <a16:creationId xmlns:a16="http://schemas.microsoft.com/office/drawing/2014/main" id="{DF97938C-FAB8-0D30-5A7B-D47C8C813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2905" y="3351126"/>
            <a:ext cx="1780540" cy="42880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>
                <a:solidFill>
                  <a:srgbClr val="FF0000"/>
                </a:solidFill>
              </a:rPr>
              <a:t>sample mean</a:t>
            </a:r>
          </a:p>
        </p:txBody>
      </p:sp>
      <p:sp>
        <p:nvSpPr>
          <p:cNvPr id="1169" name="Text Box 324">
            <a:extLst>
              <a:ext uri="{FF2B5EF4-FFF2-40B4-BE49-F238E27FC236}">
                <a16:creationId xmlns:a16="http://schemas.microsoft.com/office/drawing/2014/main" id="{1AC506B9-B2CB-30E9-E02D-EE5AAC632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3868" y="4029929"/>
            <a:ext cx="1780540" cy="42880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>
                <a:solidFill>
                  <a:srgbClr val="00B050"/>
                </a:solidFill>
              </a:rPr>
              <a:t>sample mean</a:t>
            </a:r>
          </a:p>
        </p:txBody>
      </p:sp>
    </p:spTree>
    <p:extLst>
      <p:ext uri="{BB962C8B-B14F-4D97-AF65-F5344CB8AC3E}">
        <p14:creationId xmlns:p14="http://schemas.microsoft.com/office/powerpoint/2010/main" val="1418258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4762</Words>
  <Application>Microsoft Macintosh PowerPoint</Application>
  <PresentationFormat>Widescreen</PresentationFormat>
  <Paragraphs>922</Paragraphs>
  <Slides>68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Aptos</vt:lpstr>
      <vt:lpstr>Arial</vt:lpstr>
      <vt:lpstr>Cambria Math</vt:lpstr>
      <vt:lpstr>Dcr10</vt:lpstr>
      <vt:lpstr>Symbol</vt:lpstr>
      <vt:lpstr>Times New Roman</vt:lpstr>
      <vt:lpstr>Wingdings</vt:lpstr>
      <vt:lpstr>Office Theme</vt:lpstr>
      <vt:lpstr>Sampling and CLT</vt:lpstr>
      <vt:lpstr>But how do we learn about the population?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Distribution of X   vs.   Distribution of X ̅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Population Statistic         Sample Estimate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Weidman, Taylor J.</dc:creator>
  <cp:lastModifiedBy>Weidman, Taylor J.</cp:lastModifiedBy>
  <cp:revision>186</cp:revision>
  <dcterms:created xsi:type="dcterms:W3CDTF">2024-10-17T12:57:03Z</dcterms:created>
  <dcterms:modified xsi:type="dcterms:W3CDTF">2024-11-05T23:53:57Z</dcterms:modified>
</cp:coreProperties>
</file>